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5" r:id="rId3"/>
    <p:sldId id="274" r:id="rId5"/>
    <p:sldId id="266" r:id="rId6"/>
    <p:sldId id="277" r:id="rId7"/>
    <p:sldId id="279" r:id="rId8"/>
    <p:sldId id="278" r:id="rId9"/>
    <p:sldId id="280" r:id="rId10"/>
    <p:sldId id="281" r:id="rId11"/>
    <p:sldId id="282" r:id="rId12"/>
    <p:sldId id="275" r:id="rId13"/>
  </p:sldIdLst>
  <p:sldSz cx="12192000" cy="6858000"/>
  <p:notesSz cx="7103745" cy="10234295"/>
  <p:custDataLst>
    <p:tags r:id="rId1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" initials="a" lastIdx="1" clrIdx="0"/>
  <p:cmAuthor id="2" name="王刚" initials="王刚" lastIdx="1" clrIdx="1"/>
  <p:cmAuthor id="3" name="MSoffice" initials="M" lastIdx="3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F70AED4-78A0-4AA0-A563-91C3640009A5}" styleName="表样式 1 17">
    <a:wholeTbl>
      <a:tcTxStyle>
        <a:fontRef idx="none">
          <a:schemeClr val="tx1"/>
        </a:fontRef>
      </a:tcTxStyle>
      <a:tcStyle>
        <a:tcBdr>
          <a:left>
            <a:ln w="12700" cmpd="sng">
              <a:solidFill>
                <a:schemeClr val="bg1"/>
              </a:solidFill>
              <a:prstDash val="solid"/>
            </a:ln>
          </a:left>
          <a:right>
            <a:ln w="12700" cmpd="sng">
              <a:solidFill>
                <a:schemeClr val="bg1"/>
              </a:solidFill>
              <a:prstDash val="solid"/>
            </a:ln>
          </a:right>
          <a:top>
            <a:ln w="12700" cmpd="sng">
              <a:solidFill>
                <a:schemeClr val="bg1"/>
              </a:solidFill>
              <a:prstDash val="solid"/>
            </a:ln>
          </a:top>
          <a:bottom>
            <a:ln w="12700" cmpd="sng">
              <a:solidFill>
                <a:schemeClr val="bg1"/>
              </a:solidFill>
              <a:prstDash val="solid"/>
            </a:ln>
          </a:bottom>
          <a:insideH>
            <a:ln w="12700" cmpd="sng">
              <a:solidFill>
                <a:schemeClr val="bg1"/>
              </a:solidFill>
              <a:prstDash val="solid"/>
            </a:ln>
          </a:insideH>
          <a:insideV>
            <a:ln w="12700" cmpd="sng">
              <a:solidFill>
                <a:schemeClr val="bg1"/>
              </a:solidFill>
              <a:prstDash val="solid"/>
            </a:ln>
          </a:insideV>
        </a:tcBdr>
        <a:fill>
          <a:solidFill>
            <a:schemeClr val="accent1">
              <a:lumMod val="40000"/>
              <a:lumOff val="60000"/>
              <a:alpha val="25000"/>
            </a:schemeClr>
          </a:solidFill>
        </a:fill>
      </a:tcStyle>
    </a:wholeTbl>
    <a:band1H>
      <a:tcStyle>
        <a:tcBdr/>
        <a:fill>
          <a:solidFill>
            <a:schemeClr val="accent1">
              <a:lumMod val="40000"/>
              <a:lumOff val="60000"/>
              <a:alpha val="50000"/>
            </a:schemeClr>
          </a:solidFill>
        </a:fill>
      </a:tcStyle>
    </a:band1H>
    <a:band1V>
      <a:tcStyle>
        <a:tcBdr/>
        <a:fill>
          <a:solidFill>
            <a:schemeClr val="accent1">
              <a:lumMod val="40000"/>
              <a:lumOff val="60000"/>
              <a:alpha val="50000"/>
            </a:schemeClr>
          </a:solidFill>
        </a:fill>
      </a:tcStyle>
    </a:band1V>
    <a:lastCol>
      <a:tcTxStyle b="on">
        <a:fontRef idx="none">
          <a:schemeClr val="tx1"/>
        </a:fontRef>
      </a:tcTxStyle>
      <a:tcStyle>
        <a:tcBdr>
          <a:left>
            <a:ln w="12700" cmpd="sng">
              <a:solidFill>
                <a:schemeClr val="bg1"/>
              </a:solidFill>
              <a:prstDash val="solid"/>
            </a:ln>
          </a:left>
          <a:right>
            <a:ln w="12700" cmpd="sng">
              <a:solidFill>
                <a:schemeClr val="bg1"/>
              </a:solidFill>
              <a:prstDash val="solid"/>
            </a:ln>
          </a:right>
          <a:top>
            <a:ln w="12700" cmpd="sng">
              <a:solidFill>
                <a:schemeClr val="bg1"/>
              </a:solidFill>
              <a:prstDash val="solid"/>
            </a:ln>
          </a:top>
          <a:bottom>
            <a:ln w="12700" cmpd="sng">
              <a:solidFill>
                <a:schemeClr val="bg1"/>
              </a:solidFill>
              <a:prstDash val="solid"/>
            </a:ln>
          </a:bottom>
          <a:insideH>
            <a:ln w="12700" cmpd="sng">
              <a:solidFill>
                <a:schemeClr val="bg1"/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40000"/>
              <a:lumOff val="60000"/>
            </a:schemeClr>
          </a:solidFill>
        </a:fill>
      </a:tcStyle>
    </a:lastCol>
    <a:firstCol>
      <a:tcTxStyle b="on">
        <a:fontRef idx="none">
          <a:schemeClr val="tx1"/>
        </a:fontRef>
      </a:tcTxStyle>
      <a:tcStyle>
        <a:tcBdr>
          <a:left>
            <a:ln w="12700" cmpd="sng">
              <a:solidFill>
                <a:schemeClr val="bg1"/>
              </a:solidFill>
              <a:prstDash val="solid"/>
            </a:ln>
          </a:left>
          <a:right>
            <a:ln w="12700" cmpd="sng">
              <a:solidFill>
                <a:schemeClr val="bg1"/>
              </a:solidFill>
              <a:prstDash val="solid"/>
            </a:ln>
          </a:right>
          <a:top>
            <a:ln w="12700" cmpd="sng">
              <a:solidFill>
                <a:schemeClr val="bg1"/>
              </a:solidFill>
              <a:prstDash val="solid"/>
            </a:ln>
          </a:top>
          <a:bottom>
            <a:ln w="12700" cmpd="sng">
              <a:solidFill>
                <a:schemeClr val="bg1"/>
              </a:solidFill>
              <a:prstDash val="solid"/>
            </a:ln>
          </a:bottom>
          <a:insideH>
            <a:ln w="12700" cmpd="sng">
              <a:solidFill>
                <a:schemeClr val="bg1"/>
              </a:solidFill>
              <a:prstDash val="solid"/>
            </a:ln>
          </a:insideH>
          <a:insideV>
            <a:ln>
              <a:noFill/>
            </a:ln>
          </a:insideV>
        </a:tcBdr>
        <a:fill>
          <a:solidFill>
            <a:schemeClr val="accent1">
              <a:lumMod val="40000"/>
              <a:lumOff val="60000"/>
            </a:schemeClr>
          </a:solidFill>
        </a:fill>
      </a:tcStyle>
    </a:firstCol>
    <a:lastRow>
      <a:tcTxStyle b="on">
        <a:fontRef idx="none">
          <a:schemeClr val="bg1"/>
        </a:fontRef>
      </a:tcTxStyle>
      <a:tcStyle>
        <a:tcBdr>
          <a:left>
            <a:ln w="12700" cmpd="sng">
              <a:solidFill>
                <a:schemeClr val="bg1"/>
              </a:solidFill>
              <a:prstDash val="solid"/>
            </a:ln>
          </a:left>
          <a:right>
            <a:ln w="12700" cmpd="sng">
              <a:solidFill>
                <a:schemeClr val="bg1"/>
              </a:solidFill>
              <a:prstDash val="solid"/>
            </a:ln>
          </a:right>
          <a:top>
            <a:ln w="12700" cmpd="sng">
              <a:solidFill>
                <a:schemeClr val="bg1"/>
              </a:solidFill>
              <a:prstDash val="solid"/>
            </a:ln>
          </a:top>
          <a:bottom>
            <a:ln w="12700" cmpd="sng">
              <a:solidFill>
                <a:schemeClr val="bg1"/>
              </a:solidFill>
              <a:prstDash val="solid"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lastRow>
    <a:firstRow>
      <a:tcTxStyle b="on">
        <a:fontRef idx="none">
          <a:schemeClr val="bg1"/>
        </a:fontRef>
      </a:tcTxStyle>
      <a:tcStyle>
        <a:tcBdr>
          <a:left>
            <a:ln w="12700" cmpd="sng">
              <a:solidFill>
                <a:schemeClr val="bg1"/>
              </a:solidFill>
              <a:prstDash val="solid"/>
            </a:ln>
          </a:left>
          <a:right>
            <a:ln w="12700" cmpd="sng">
              <a:solidFill>
                <a:schemeClr val="bg1"/>
              </a:solidFill>
              <a:prstDash val="solid"/>
            </a:ln>
          </a:right>
          <a:top>
            <a:ln w="12700" cmpd="sng">
              <a:solidFill>
                <a:schemeClr val="bg1"/>
              </a:solidFill>
              <a:prstDash val="solid"/>
            </a:ln>
          </a:top>
          <a:bottom>
            <a:ln w="12700" cmpd="sng">
              <a:solidFill>
                <a:schemeClr val="bg1"/>
              </a:solidFill>
              <a:prstDash val="solid"/>
            </a:ln>
          </a:bottom>
          <a:insideH>
            <a:ln>
              <a:noFill/>
            </a:ln>
          </a:insideH>
          <a:insideV>
            <a:ln w="12700" cmpd="sng">
              <a:solidFill>
                <a:schemeClr val="bg1"/>
              </a:solidFill>
              <a:prstDash val="solid"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492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2.xml"/><Relationship Id="rId17" Type="http://schemas.openxmlformats.org/officeDocument/2006/relationships/commentAuthors" Target="commentAuthors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3812" y="0"/>
            <a:ext cx="3078290" cy="51349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1584" y="1279287"/>
            <a:ext cx="6140577" cy="3454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0375" y="4925254"/>
            <a:ext cx="5682996" cy="402975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3812" y="9720804"/>
            <a:ext cx="3078290" cy="51349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4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48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sz="3000" dirty="0"/>
          </a:p>
        </p:txBody>
      </p:sp>
      <p:sp>
        <p:nvSpPr>
          <p:cNvPr id="1048649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CACDF-A6A0-4355-B238-503462340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06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07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08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8CACDF-A6A0-4355-B238-50346234088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21FD59-C920-460C-B1C9-0346C59420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9144" name="标题 1"/>
          <p:cNvSpPr>
            <a:spLocks noGrp="1"/>
          </p:cNvSpPr>
          <p:nvPr>
            <p:ph type="ctrTitle"/>
          </p:nvPr>
        </p:nvSpPr>
        <p:spPr>
          <a:xfrm>
            <a:off x="914241" y="2130826"/>
            <a:ext cx="10363518" cy="147062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9145" name="副标题 2"/>
          <p:cNvSpPr>
            <a:spLocks noGrp="1"/>
          </p:cNvSpPr>
          <p:nvPr>
            <p:ph type="subTitle" idx="1"/>
          </p:nvPr>
        </p:nvSpPr>
        <p:spPr>
          <a:xfrm>
            <a:off x="1828483" y="3887117"/>
            <a:ext cx="8535035" cy="175205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67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1049146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9F09-CC6D-4214-A35C-A75757BA4D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9147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9148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F9E6-9C26-4A6A-A44D-537ACFAE5A87}" type="slidenum">
              <a:rPr lang="zh-CN" altLang="en-US" smtClean="0"/>
            </a:fld>
            <a:endParaRPr lang="zh-CN" altLang="en-US"/>
          </a:p>
        </p:txBody>
      </p:sp>
      <p:sp>
        <p:nvSpPr>
          <p:cNvPr id="24" name="矩形 23"/>
          <p:cNvSpPr>
            <a:spLocks noChangeArrowheads="1"/>
          </p:cNvSpPr>
          <p:nvPr userDrawn="1"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7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CC9F09-CC6D-4214-A35C-A75757BA4D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8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048639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4F9E6-9C26-4A6A-A44D-537ACFAE5A87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42"/>
            <a:ext cx="10515600" cy="1325625"/>
          </a:xfrm>
          <a:prstGeom prst="rect">
            <a:avLst/>
          </a:prstGeom>
        </p:spPr>
        <p:txBody>
          <a:bodyPr lIns="91472" tIns="45736" rIns="91472" bIns="45736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710"/>
            <a:ext cx="10515600" cy="4351540"/>
          </a:xfrm>
          <a:prstGeom prst="rect">
            <a:avLst/>
          </a:prstGeom>
        </p:spPr>
        <p:txBody>
          <a:bodyPr lIns="91472" tIns="45736" rIns="91472" bIns="45736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199" y="6356645"/>
            <a:ext cx="2743200" cy="365142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1" y="6356645"/>
            <a:ext cx="4114800" cy="365142"/>
          </a:xfrm>
          <a:prstGeom prst="rect">
            <a:avLst/>
          </a:prstGeom>
        </p:spPr>
        <p:txBody>
          <a:bodyPr lIns="91472" tIns="45736" rIns="91472" bIns="45736"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645"/>
            <a:ext cx="2743200" cy="365142"/>
          </a:xfrm>
          <a:prstGeom prst="rect">
            <a:avLst/>
          </a:prstGeom>
        </p:spPr>
        <p:txBody>
          <a:bodyPr lIns="91472" tIns="45736" rIns="91472" bIns="45736"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 spd="slow">
    <p:push dir="r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32" name="标题占位符 1"/>
          <p:cNvSpPr>
            <a:spLocks noGrp="1"/>
          </p:cNvSpPr>
          <p:nvPr>
            <p:ph type="title"/>
          </p:nvPr>
        </p:nvSpPr>
        <p:spPr>
          <a:xfrm>
            <a:off x="609494" y="275082"/>
            <a:ext cx="10973012" cy="114264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48633" name="文本占位符 2"/>
          <p:cNvSpPr>
            <a:spLocks noGrp="1"/>
          </p:cNvSpPr>
          <p:nvPr>
            <p:ph type="body" idx="1"/>
          </p:nvPr>
        </p:nvSpPr>
        <p:spPr>
          <a:xfrm>
            <a:off x="609494" y="1599707"/>
            <a:ext cx="10973012" cy="452615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1048634" name="日期占位符 3"/>
          <p:cNvSpPr>
            <a:spLocks noGrp="1"/>
          </p:cNvSpPr>
          <p:nvPr>
            <p:ph type="dt" sz="half" idx="2"/>
          </p:nvPr>
        </p:nvSpPr>
        <p:spPr>
          <a:xfrm>
            <a:off x="609494" y="6356504"/>
            <a:ext cx="2844306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CC9F09-CC6D-4214-A35C-A75757BA4D4A}" type="datetimeFigureOut">
              <a:rPr lang="zh-CN" altLang="en-US" smtClean="0"/>
            </a:fld>
            <a:endParaRPr lang="zh-CN" altLang="en-US"/>
          </a:p>
        </p:txBody>
      </p:sp>
      <p:sp>
        <p:nvSpPr>
          <p:cNvPr id="104863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4877" y="6356504"/>
            <a:ext cx="3862247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04863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8200" y="6356504"/>
            <a:ext cx="2844306" cy="36395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4F9E6-9C26-4A6A-A44D-537ACFAE5A87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+mn-ea"/>
          <a:cs typeface="+mn-cs"/>
        </a:defRPr>
      </a:lvl1pPr>
      <a:lvl2pPr marL="989965" indent="-3810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30" kern="1200">
          <a:solidFill>
            <a:schemeClr val="tx1"/>
          </a:solidFill>
          <a:latin typeface="+mn-lt"/>
          <a:ea typeface="+mn-ea"/>
          <a:cs typeface="+mn-cs"/>
        </a:defRPr>
      </a:lvl2pPr>
      <a:lvl3pPr marL="15233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329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+mn-ea"/>
          <a:cs typeface="+mn-cs"/>
        </a:defRPr>
      </a:lvl4pPr>
      <a:lvl5pPr marL="274256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+mn-ea"/>
          <a:cs typeface="+mn-cs"/>
        </a:defRPr>
      </a:lvl5pPr>
      <a:lvl6pPr marL="33515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79695" indent="-304800" algn="l" defTabSz="121856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67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3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dell\AppData\Roaming\Morrowsft\Mricu\DATA\504\1386\ReceiveFiles\刘徐立(120130054)\新疆农业大学校徽LOGO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33045" y="239395"/>
            <a:ext cx="1137920" cy="1137920"/>
          </a:xfrm>
          <a:prstGeom prst="rect">
            <a:avLst/>
          </a:prstGeom>
          <a:ln>
            <a:noFill/>
          </a:ln>
          <a:effectLst/>
        </p:spPr>
      </p:pic>
      <p:grpSp>
        <p:nvGrpSpPr>
          <p:cNvPr id="102" name="组合 1"/>
          <p:cNvGrpSpPr/>
          <p:nvPr/>
        </p:nvGrpSpPr>
        <p:grpSpPr>
          <a:xfrm>
            <a:off x="-41275" y="462658"/>
            <a:ext cx="12253595" cy="4972685"/>
            <a:chOff x="-45" y="601"/>
            <a:chExt cx="19297" cy="7831"/>
          </a:xfrm>
        </p:grpSpPr>
        <p:sp>
          <p:nvSpPr>
            <p:cNvPr id="1048640" name="矩形 44"/>
            <p:cNvSpPr/>
            <p:nvPr/>
          </p:nvSpPr>
          <p:spPr>
            <a:xfrm>
              <a:off x="-45" y="2312"/>
              <a:ext cx="19297" cy="6120"/>
            </a:xfrm>
            <a:prstGeom prst="rect">
              <a:avLst/>
            </a:prstGeom>
            <a:solidFill>
              <a:srgbClr val="2C67B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endParaRPr lang="en-US" altLang="zh-CN" dirty="0" smtClean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endParaRPr lang="en-US" altLang="zh-CN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641" name="文本框 2"/>
            <p:cNvSpPr txBox="1"/>
            <p:nvPr/>
          </p:nvSpPr>
          <p:spPr>
            <a:xfrm>
              <a:off x="403" y="4371"/>
              <a:ext cx="18433" cy="1801"/>
            </a:xfrm>
            <a:prstGeom prst="rect">
              <a:avLst/>
            </a:prstGeom>
            <a:no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wrap="square" lIns="128987" tIns="64495" rIns="128987" bIns="64495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algn="ctr" defTabSz="1218565"/>
              <a:r>
                <a:rPr lang="en-US" altLang="zh-CN" sz="6600">
                  <a:solidFill>
                    <a:schemeClr val="bg1"/>
                  </a:solidFill>
                  <a:latin typeface="微软雅黑" panose="020B0503020204020204" charset="-122"/>
                  <a:ea typeface="微软雅黑" panose="020B0503020204020204" charset="-122"/>
                  <a:cs typeface="微软雅黑" panose="020B0503020204020204" charset="-122"/>
                  <a:sym typeface="+mn-ea"/>
                </a:rPr>
                <a:t>XXXXX项目汇报</a:t>
              </a:r>
              <a:endParaRPr lang="en-US" altLang="zh-CN" sz="6600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+mn-ea"/>
              </a:endParaRPr>
            </a:p>
          </p:txBody>
        </p:sp>
        <p:cxnSp>
          <p:nvCxnSpPr>
            <p:cNvPr id="3145733" name="直接连接符 4"/>
            <p:cNvCxnSpPr/>
            <p:nvPr/>
          </p:nvCxnSpPr>
          <p:spPr>
            <a:xfrm>
              <a:off x="721" y="6545"/>
              <a:ext cx="0" cy="502"/>
            </a:xfrm>
            <a:prstGeom prst="line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</p:cxnSp>
        <p:cxnSp>
          <p:nvCxnSpPr>
            <p:cNvPr id="3145734" name="直接连接符 20"/>
            <p:cNvCxnSpPr/>
            <p:nvPr/>
          </p:nvCxnSpPr>
          <p:spPr>
            <a:xfrm>
              <a:off x="11567" y="2041"/>
              <a:ext cx="4159" cy="0"/>
            </a:xfrm>
            <a:prstGeom prst="line">
              <a:avLst/>
            </a:prstGeom>
            <a:ln>
              <a:gradFill>
                <a:gsLst>
                  <a:gs pos="56000">
                    <a:schemeClr val="bg1">
                      <a:alpha val="31000"/>
                    </a:schemeClr>
                  </a:gs>
                  <a:gs pos="100000">
                    <a:schemeClr val="bg1">
                      <a:alpha val="16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5" name="直接连接符 24"/>
            <p:cNvCxnSpPr/>
            <p:nvPr/>
          </p:nvCxnSpPr>
          <p:spPr>
            <a:xfrm>
              <a:off x="6881" y="1242"/>
              <a:ext cx="4015" cy="0"/>
            </a:xfrm>
            <a:prstGeom prst="line">
              <a:avLst/>
            </a:prstGeom>
            <a:ln>
              <a:gradFill>
                <a:gsLst>
                  <a:gs pos="56000">
                    <a:schemeClr val="bg1">
                      <a:alpha val="31000"/>
                    </a:schemeClr>
                  </a:gs>
                  <a:gs pos="100000">
                    <a:schemeClr val="bg1">
                      <a:alpha val="16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6" name="直接连接符 26"/>
            <p:cNvCxnSpPr/>
            <p:nvPr/>
          </p:nvCxnSpPr>
          <p:spPr>
            <a:xfrm>
              <a:off x="10532" y="601"/>
              <a:ext cx="2879" cy="0"/>
            </a:xfrm>
            <a:prstGeom prst="line">
              <a:avLst/>
            </a:prstGeom>
            <a:ln>
              <a:gradFill>
                <a:gsLst>
                  <a:gs pos="56000">
                    <a:schemeClr val="bg1">
                      <a:alpha val="31000"/>
                    </a:schemeClr>
                  </a:gs>
                  <a:gs pos="100000">
                    <a:schemeClr val="bg1">
                      <a:alpha val="16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642" name="椭圆 27"/>
            <p:cNvSpPr/>
            <p:nvPr/>
          </p:nvSpPr>
          <p:spPr>
            <a:xfrm>
              <a:off x="1034" y="2544"/>
              <a:ext cx="480" cy="4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643" name="椭圆 33"/>
            <p:cNvSpPr/>
            <p:nvPr/>
          </p:nvSpPr>
          <p:spPr>
            <a:xfrm>
              <a:off x="17628" y="3328"/>
              <a:ext cx="703" cy="70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644" name="等腰三角形 36"/>
            <p:cNvSpPr/>
            <p:nvPr/>
          </p:nvSpPr>
          <p:spPr>
            <a:xfrm rot="21371394">
              <a:off x="12988" y="2843"/>
              <a:ext cx="420" cy="362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645" name="等腰三角形 42"/>
            <p:cNvSpPr/>
            <p:nvPr/>
          </p:nvSpPr>
          <p:spPr>
            <a:xfrm rot="18210217">
              <a:off x="12344" y="3406"/>
              <a:ext cx="200" cy="172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646" name="等腰三角形 43"/>
            <p:cNvSpPr/>
            <p:nvPr/>
          </p:nvSpPr>
          <p:spPr>
            <a:xfrm rot="8748521">
              <a:off x="12908" y="3645"/>
              <a:ext cx="202" cy="173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445" y="5708650"/>
            <a:ext cx="12187555" cy="953135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lumMod val="85000"/>
                <a:alpha val="40000"/>
              </a:schemeClr>
            </a:outerShdw>
          </a:effectLst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 defTabSz="1218565"/>
            <a:r>
              <a:rPr lang="en-US" altLang="zh-CN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cs typeface="+mn-ea"/>
                <a:sym typeface="+mn-ea"/>
              </a:rPr>
              <a:t>XXX</a:t>
            </a:r>
            <a:r>
              <a:rPr lang="zh-CN" altLang="en-US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/>
                <a:cs typeface="+mn-ea"/>
                <a:sym typeface="+mn-ea"/>
              </a:rPr>
              <a:t>（单位名称）项目负责人姓名</a:t>
            </a:r>
            <a:endParaRPr lang="zh-CN" sz="2800" b="1" kern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chemeClr val="tx2"/>
              </a:solidFill>
              <a:effectLst/>
              <a:cs typeface="+mn-ea"/>
              <a:sym typeface="+mn-ea"/>
            </a:endParaRPr>
          </a:p>
          <a:p>
            <a:pPr algn="ctr" defTabSz="1218565"/>
            <a:r>
              <a:rPr lang="en-US" altLang="zh-CN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小标宋简体" panose="02000000000000000000" charset="-122"/>
                <a:ea typeface="方正小标宋简体" panose="02000000000000000000" charset="-122"/>
                <a:cs typeface="+mn-ea"/>
                <a:sym typeface="+mn-ea"/>
              </a:rPr>
              <a:t>XX</a:t>
            </a:r>
            <a:r>
              <a:rPr lang="zh-CN" altLang="en-US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/>
                <a:latin typeface="方正小标宋简体" panose="02000000000000000000" charset="-122"/>
                <a:ea typeface="方正小标宋简体" panose="02000000000000000000" charset="-122"/>
                <a:cs typeface="+mn-ea"/>
                <a:sym typeface="+mn-ea"/>
              </a:rPr>
              <a:t>年</a:t>
            </a:r>
            <a:r>
              <a:rPr lang="en-US" altLang="zh-CN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小标宋简体" panose="02000000000000000000" charset="-122"/>
                <a:ea typeface="方正小标宋简体" panose="02000000000000000000" charset="-122"/>
                <a:cs typeface="+mn-ea"/>
                <a:sym typeface="+mn-ea"/>
              </a:rPr>
              <a:t>XX</a:t>
            </a:r>
            <a:r>
              <a:rPr lang="zh-CN" altLang="en-US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/>
                <a:latin typeface="方正小标宋简体" panose="02000000000000000000" charset="-122"/>
                <a:ea typeface="方正小标宋简体" panose="02000000000000000000" charset="-122"/>
                <a:cs typeface="+mn-ea"/>
                <a:sym typeface="+mn-ea"/>
              </a:rPr>
              <a:t>月</a:t>
            </a:r>
            <a:r>
              <a:rPr lang="en-US" altLang="zh-CN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/>
                <a:latin typeface="方正小标宋简体" panose="02000000000000000000" charset="-122"/>
                <a:ea typeface="方正小标宋简体" panose="02000000000000000000" charset="-122"/>
                <a:cs typeface="+mn-ea"/>
                <a:sym typeface="+mn-ea"/>
              </a:rPr>
              <a:t>XX</a:t>
            </a:r>
            <a:r>
              <a:rPr lang="zh-CN" altLang="en-US" sz="2800" b="1" kern="0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tx2"/>
                </a:solidFill>
                <a:effectLst/>
                <a:latin typeface="方正小标宋简体" panose="02000000000000000000" charset="-122"/>
                <a:ea typeface="方正小标宋简体" panose="02000000000000000000" charset="-122"/>
                <a:cs typeface="+mn-ea"/>
                <a:sym typeface="+mn-ea"/>
              </a:rPr>
              <a:t>日</a:t>
            </a:r>
            <a:endParaRPr lang="en-US" altLang="zh-CN" sz="2800" b="1" kern="0" dirty="0" smtClean="0">
              <a:ln w="10160">
                <a:solidFill>
                  <a:schemeClr val="accent5"/>
                </a:solidFill>
                <a:prstDash val="solid"/>
              </a:ln>
              <a:solidFill>
                <a:schemeClr val="tx2"/>
              </a:solidFill>
              <a:effectLst/>
              <a:cs typeface="+mn-ea"/>
              <a:sym typeface="+mn-lt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564640" y="483870"/>
            <a:ext cx="6126480" cy="645160"/>
          </a:xfrm>
          <a:prstGeom prst="rect">
            <a:avLst/>
          </a:prstGeom>
          <a:noFill/>
          <a:effectLst>
            <a:outerShdw blurRad="50800" dist="38100" dir="2700000" algn="tl" rotWithShape="0">
              <a:schemeClr val="bg1">
                <a:lumMod val="75000"/>
                <a:alpha val="40000"/>
              </a:schemeClr>
            </a:outerShdw>
          </a:effectLst>
        </p:spPr>
        <p:txBody>
          <a:bodyPr wrap="none" rtlCol="0" anchor="t">
            <a:spAutoFit/>
          </a:bodyPr>
          <a:lstStyle/>
          <a:p>
            <a:pPr marL="0" marR="0" lvl="0" indent="0" algn="l" defTabSz="84836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zh-CN" sz="3600" b="1" cap="all" noProof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j-cs"/>
                <a:sym typeface="+mn-ea"/>
              </a:rPr>
              <a:t>新疆农业大学信息化建设项目</a:t>
            </a:r>
            <a:endParaRPr lang="zh-CN" altLang="zh-CN" sz="3600" b="1" cap="all" noProof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j-cs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组合 1"/>
          <p:cNvGrpSpPr/>
          <p:nvPr/>
        </p:nvGrpSpPr>
        <p:grpSpPr>
          <a:xfrm>
            <a:off x="-49482" y="381940"/>
            <a:ext cx="12253555" cy="4990363"/>
            <a:chOff x="-78" y="601"/>
            <a:chExt cx="19297" cy="7859"/>
          </a:xfrm>
        </p:grpSpPr>
        <p:sp>
          <p:nvSpPr>
            <p:cNvPr id="1048587" name="矩形 44"/>
            <p:cNvSpPr/>
            <p:nvPr/>
          </p:nvSpPr>
          <p:spPr>
            <a:xfrm>
              <a:off x="-78" y="2340"/>
              <a:ext cx="19297" cy="6120"/>
            </a:xfrm>
            <a:prstGeom prst="rect">
              <a:avLst/>
            </a:prstGeom>
            <a:solidFill>
              <a:srgbClr val="2C67B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38" tIns="45719" rIns="91438" bIns="45719"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48588" name="矩形 13"/>
            <p:cNvSpPr/>
            <p:nvPr/>
          </p:nvSpPr>
          <p:spPr>
            <a:xfrm>
              <a:off x="-19" y="3144"/>
              <a:ext cx="19238" cy="4580"/>
            </a:xfrm>
            <a:prstGeom prst="rect">
              <a:avLst/>
            </a:prstGeom>
            <a:solidFill>
              <a:schemeClr val="tx2">
                <a:lumMod val="50000"/>
                <a:alpha val="7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48589" name="文本框 2"/>
            <p:cNvSpPr txBox="1"/>
            <p:nvPr/>
          </p:nvSpPr>
          <p:spPr>
            <a:xfrm>
              <a:off x="1295" y="4301"/>
              <a:ext cx="12536" cy="3013"/>
            </a:xfrm>
            <a:prstGeom prst="rect">
              <a:avLst/>
            </a:prstGeom>
            <a:noFill/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lIns="128987" tIns="64495" rIns="128987" bIns="64495" rtlCol="0">
              <a:spAutoFit/>
            </a:bodyPr>
            <a:lstStyle/>
            <a:p>
              <a:pPr defTabSz="1218565"/>
              <a:r>
                <a:rPr lang="zh-CN" altLang="en-US" sz="8000" b="1" kern="0" dirty="0">
                  <a:ln w="19050">
                    <a:noFill/>
                  </a:ln>
                  <a:solidFill>
                    <a:schemeClr val="bg1"/>
                  </a:solidFill>
                  <a:effectLst>
                    <a:glow>
                      <a:schemeClr val="bg1">
                        <a:alpha val="40000"/>
                      </a:schemeClr>
                    </a:glow>
                  </a:effectLst>
                  <a:latin typeface="微软雅黑" panose="020B0503020204020204" charset="-122"/>
                  <a:ea typeface="微软雅黑" panose="020B0503020204020204" charset="-122"/>
                  <a:cs typeface="+mn-ea"/>
                  <a:sym typeface="+mn-lt"/>
                </a:rPr>
                <a:t>请专家批评指正</a:t>
              </a:r>
              <a:endParaRPr lang="en-US" altLang="zh-CN" sz="8000" b="1" kern="0" dirty="0">
                <a:ln w="19050">
                  <a:noFill/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  <a:p>
              <a:pPr defTabSz="1218565"/>
              <a:endParaRPr lang="zh-CN" altLang="en-US" sz="3600" b="1" kern="0" dirty="0">
                <a:ln w="19050">
                  <a:noFill/>
                </a:ln>
                <a:solidFill>
                  <a:schemeClr val="bg1"/>
                </a:solidFill>
                <a:effectLst>
                  <a:glow>
                    <a:schemeClr val="bg1">
                      <a:alpha val="40000"/>
                    </a:schemeClr>
                  </a:glow>
                </a:effectLst>
                <a:latin typeface="微软雅黑" panose="020B0503020204020204" charset="-122"/>
                <a:ea typeface="微软雅黑" panose="020B0503020204020204" charset="-122"/>
                <a:cs typeface="+mn-ea"/>
                <a:sym typeface="+mn-lt"/>
              </a:endParaRPr>
            </a:p>
          </p:txBody>
        </p:sp>
        <p:cxnSp>
          <p:nvCxnSpPr>
            <p:cNvPr id="3145728" name="直接连接符 4"/>
            <p:cNvCxnSpPr/>
            <p:nvPr/>
          </p:nvCxnSpPr>
          <p:spPr>
            <a:xfrm>
              <a:off x="721" y="6545"/>
              <a:ext cx="0" cy="502"/>
            </a:xfrm>
            <a:prstGeom prst="line">
              <a:avLst/>
            </a:prstGeom>
            <a:noFill/>
            <a:ln w="9525" cap="flat" cmpd="sng" algn="ctr">
              <a:noFill/>
              <a:prstDash val="solid"/>
            </a:ln>
            <a:effectLst/>
          </p:spPr>
        </p:cxnSp>
        <p:cxnSp>
          <p:nvCxnSpPr>
            <p:cNvPr id="3145729" name="直接连接符 20"/>
            <p:cNvCxnSpPr/>
            <p:nvPr/>
          </p:nvCxnSpPr>
          <p:spPr>
            <a:xfrm>
              <a:off x="11567" y="2041"/>
              <a:ext cx="4159" cy="0"/>
            </a:xfrm>
            <a:prstGeom prst="line">
              <a:avLst/>
            </a:prstGeom>
            <a:ln>
              <a:gradFill>
                <a:gsLst>
                  <a:gs pos="56000">
                    <a:schemeClr val="bg1">
                      <a:alpha val="31000"/>
                    </a:schemeClr>
                  </a:gs>
                  <a:gs pos="100000">
                    <a:schemeClr val="bg1">
                      <a:alpha val="16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0" name="直接连接符 24"/>
            <p:cNvCxnSpPr/>
            <p:nvPr/>
          </p:nvCxnSpPr>
          <p:spPr>
            <a:xfrm>
              <a:off x="6881" y="1242"/>
              <a:ext cx="4015" cy="0"/>
            </a:xfrm>
            <a:prstGeom prst="line">
              <a:avLst/>
            </a:prstGeom>
            <a:ln>
              <a:gradFill>
                <a:gsLst>
                  <a:gs pos="56000">
                    <a:schemeClr val="bg1">
                      <a:alpha val="31000"/>
                    </a:schemeClr>
                  </a:gs>
                  <a:gs pos="100000">
                    <a:schemeClr val="bg1">
                      <a:alpha val="16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45731" name="直接连接符 26"/>
            <p:cNvCxnSpPr/>
            <p:nvPr/>
          </p:nvCxnSpPr>
          <p:spPr>
            <a:xfrm>
              <a:off x="10532" y="601"/>
              <a:ext cx="2879" cy="0"/>
            </a:xfrm>
            <a:prstGeom prst="line">
              <a:avLst/>
            </a:prstGeom>
            <a:ln>
              <a:gradFill>
                <a:gsLst>
                  <a:gs pos="56000">
                    <a:schemeClr val="bg1">
                      <a:alpha val="31000"/>
                    </a:schemeClr>
                  </a:gs>
                  <a:gs pos="100000">
                    <a:schemeClr val="bg1">
                      <a:alpha val="16000"/>
                    </a:schemeClr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8590" name="椭圆 27"/>
            <p:cNvSpPr/>
            <p:nvPr/>
          </p:nvSpPr>
          <p:spPr>
            <a:xfrm>
              <a:off x="5079" y="2452"/>
              <a:ext cx="480" cy="4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591" name="椭圆 29"/>
            <p:cNvSpPr/>
            <p:nvPr/>
          </p:nvSpPr>
          <p:spPr>
            <a:xfrm>
              <a:off x="9548" y="4511"/>
              <a:ext cx="480" cy="4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592" name="椭圆 30"/>
            <p:cNvSpPr/>
            <p:nvPr/>
          </p:nvSpPr>
          <p:spPr>
            <a:xfrm>
              <a:off x="10256" y="1429"/>
              <a:ext cx="703" cy="70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593" name="椭圆 31"/>
            <p:cNvSpPr/>
            <p:nvPr/>
          </p:nvSpPr>
          <p:spPr>
            <a:xfrm>
              <a:off x="650" y="3197"/>
              <a:ext cx="528" cy="52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594" name="椭圆 32"/>
            <p:cNvSpPr/>
            <p:nvPr/>
          </p:nvSpPr>
          <p:spPr>
            <a:xfrm>
              <a:off x="16081" y="952"/>
              <a:ext cx="581" cy="581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595" name="椭圆 33"/>
            <p:cNvSpPr/>
            <p:nvPr/>
          </p:nvSpPr>
          <p:spPr>
            <a:xfrm>
              <a:off x="17628" y="3328"/>
              <a:ext cx="703" cy="703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path path="circle">
                <a:fillToRect l="50000" t="50000" r="50000" b="50000"/>
              </a:path>
            </a:gradFill>
            <a:ln>
              <a:noFill/>
            </a:ln>
            <a:effectLst>
              <a:outerShdw dist="50800" dir="5400000" algn="ctr" rotWithShape="0">
                <a:srgbClr val="000000">
                  <a:alpha val="43137"/>
                </a:srgbClr>
              </a:outerShdw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8565"/>
              <a:endParaRPr lang="zh-CN" altLang="en-US" sz="2400" kern="0">
                <a:solidFill>
                  <a:sysClr val="windowText" lastClr="000000"/>
                </a:solidFill>
                <a:cs typeface="+mn-ea"/>
                <a:sym typeface="+mn-lt"/>
              </a:endParaRPr>
            </a:p>
          </p:txBody>
        </p:sp>
        <p:sp>
          <p:nvSpPr>
            <p:cNvPr id="1048596" name="等腰三角形 28"/>
            <p:cNvSpPr/>
            <p:nvPr/>
          </p:nvSpPr>
          <p:spPr>
            <a:xfrm rot="9233090">
              <a:off x="13750" y="3865"/>
              <a:ext cx="420" cy="363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597" name="等腰三角形 35"/>
            <p:cNvSpPr/>
            <p:nvPr/>
          </p:nvSpPr>
          <p:spPr>
            <a:xfrm rot="15569576">
              <a:off x="13195" y="4928"/>
              <a:ext cx="625" cy="540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598" name="等腰三角形 36"/>
            <p:cNvSpPr/>
            <p:nvPr/>
          </p:nvSpPr>
          <p:spPr>
            <a:xfrm rot="21371394">
              <a:off x="12988" y="2843"/>
              <a:ext cx="420" cy="362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599" name="等腰三角形 37"/>
            <p:cNvSpPr/>
            <p:nvPr/>
          </p:nvSpPr>
          <p:spPr>
            <a:xfrm rot="12912161">
              <a:off x="14628" y="5493"/>
              <a:ext cx="1488" cy="1285"/>
            </a:xfrm>
            <a:prstGeom prst="triangle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600" name="等腰三角形 38"/>
            <p:cNvSpPr/>
            <p:nvPr/>
          </p:nvSpPr>
          <p:spPr>
            <a:xfrm rot="12912161">
              <a:off x="14420" y="5398"/>
              <a:ext cx="1853" cy="1597"/>
            </a:xfrm>
            <a:prstGeom prst="triangle">
              <a:avLst/>
            </a:prstGeom>
            <a:noFill/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601" name="椭圆 39"/>
            <p:cNvSpPr/>
            <p:nvPr/>
          </p:nvSpPr>
          <p:spPr>
            <a:xfrm rot="9110320">
              <a:off x="16500" y="5973"/>
              <a:ext cx="180" cy="18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8602" name="椭圆 40"/>
            <p:cNvSpPr/>
            <p:nvPr/>
          </p:nvSpPr>
          <p:spPr>
            <a:xfrm rot="9110320">
              <a:off x="14785" y="6765"/>
              <a:ext cx="183" cy="183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8603" name="椭圆 41"/>
            <p:cNvSpPr/>
            <p:nvPr/>
          </p:nvSpPr>
          <p:spPr>
            <a:xfrm rot="9110320">
              <a:off x="14970" y="4933"/>
              <a:ext cx="180" cy="182"/>
            </a:xfrm>
            <a:prstGeom prst="ellipse">
              <a:avLst/>
            </a:prstGeom>
            <a:solidFill>
              <a:schemeClr val="bg1"/>
            </a:solidFill>
            <a:ln w="12700" cap="flat" cmpd="sng" algn="ctr">
              <a:solidFill>
                <a:schemeClr val="bg1"/>
              </a:solidFill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1048604" name="等腰三角形 42"/>
            <p:cNvSpPr/>
            <p:nvPr/>
          </p:nvSpPr>
          <p:spPr>
            <a:xfrm rot="18210217">
              <a:off x="12344" y="3406"/>
              <a:ext cx="200" cy="172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  <p:sp>
          <p:nvSpPr>
            <p:cNvPr id="1048605" name="等腰三角形 43"/>
            <p:cNvSpPr/>
            <p:nvPr/>
          </p:nvSpPr>
          <p:spPr>
            <a:xfrm rot="8748521">
              <a:off x="12908" y="3645"/>
              <a:ext cx="202" cy="173"/>
            </a:xfrm>
            <a:prstGeom prst="triangle">
              <a:avLst/>
            </a:prstGeom>
            <a:solidFill>
              <a:schemeClr val="accent1">
                <a:lumMod val="40000"/>
                <a:lumOff val="60000"/>
              </a:scheme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lIns="91438" tIns="45719" rIns="91438" bIns="45719" anchor="ctr"/>
            <a:lstStyle/>
            <a:p>
              <a:pPr algn="ctr"/>
              <a:endParaRPr lang="zh-CN" altLang="en-US" kern="0">
                <a:solidFill>
                  <a:srgbClr val="FFC20F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56260" y="855980"/>
            <a:ext cx="11055985" cy="579564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3635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</a:rPr>
                <a:t>项目基本信息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1025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indent="0">
                <a:lnSpc>
                  <a:spcPct val="130000"/>
                </a:lnSpc>
                <a:buFont typeface="Arial" panose="020B0604020202020204" pitchFamily="34" charset="0"/>
                <a:buNone/>
              </a:pPr>
              <a:endParaRPr lang="zh-CN" sz="32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graphicFrame>
        <p:nvGraphicFramePr>
          <p:cNvPr id="8" name="表格 7"/>
          <p:cNvGraphicFramePr/>
          <p:nvPr>
            <p:custDataLst>
              <p:tags r:id="rId1"/>
            </p:custDataLst>
          </p:nvPr>
        </p:nvGraphicFramePr>
        <p:xfrm>
          <a:off x="1052830" y="1577975"/>
          <a:ext cx="10071735" cy="4930775"/>
        </p:xfrm>
        <a:graphic>
          <a:graphicData uri="http://schemas.openxmlformats.org/drawingml/2006/table">
            <a:tbl>
              <a:tblPr firstRow="1" bandRow="1">
                <a:tableStyleId>{3F70AED4-78A0-4AA0-A563-91C3640009A5}</a:tableStyleId>
              </a:tblPr>
              <a:tblGrid>
                <a:gridCol w="1654175"/>
                <a:gridCol w="860425"/>
                <a:gridCol w="838835"/>
                <a:gridCol w="2180590"/>
                <a:gridCol w="2188845"/>
                <a:gridCol w="2348865"/>
              </a:tblGrid>
              <a:tr h="39878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项目名称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814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项目属性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1.延续项目 □  2.新增项目 □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814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项目类型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1.软件购置 □  2.硬件购置 □  3.服务购置 □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8145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预期完成时间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4"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  <a:cs typeface="微软雅黑" panose="020B0503020204020204" charset="-122"/>
                        </a:rPr>
                        <a:t>          年       月</a:t>
                      </a:r>
                      <a:endParaRPr lang="en-US" sz="1800" b="1">
                        <a:latin typeface="微软雅黑" panose="020B0503020204020204" charset="-122"/>
                        <a:ea typeface="微软雅黑" panose="020B0503020204020204" charset="-122"/>
                        <a:cs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548640"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zh-CN" alt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项目预算（万）</a:t>
                      </a:r>
                      <a:endParaRPr lang="zh-CN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4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zh-CN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>
                        <a:buNone/>
                      </a:pPr>
                      <a:r>
                        <a:rPr lang="en-US" altLang="zh-CN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zh-CN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  <a:tc hMerge="1">
                  <a:tcPr/>
                </a:tc>
              </a:tr>
              <a:tr h="398145">
                <a:tc rowSpan="7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项目建设单位</a:t>
                      </a:r>
                      <a:endParaRPr 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  <a:p>
                      <a:pPr indent="0" algn="ctr">
                        <a:buNone/>
                      </a:pP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单位名称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</a:tr>
              <a:tr h="398145">
                <a:tc vMerge="1">
                  <a:tcPr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负责人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职务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99415">
                <a:tc vMerge="1">
                  <a:tcPr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固定电话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移动电话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98145">
                <a:tc vMerge="1">
                  <a:tcPr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电子信箱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</a:tr>
              <a:tr h="398145">
                <a:tc vMerge="1">
                  <a:tcPr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联系人姓名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职务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98145">
                <a:tc vMerge="1">
                  <a:tcPr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固定电话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移动电话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 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</a:tr>
              <a:tr h="398780">
                <a:tc vMerge="1">
                  <a:tcPr/>
                </a:tc>
                <a:tc gridSpan="2">
                  <a:txBody>
                    <a:bodyPr/>
                    <a:p>
                      <a:pPr indent="0" algn="ctr">
                        <a:buNone/>
                      </a:pPr>
                      <a:r>
                        <a:rPr lang="en-US" sz="1800" b="1">
                          <a:latin typeface="微软雅黑" panose="020B0503020204020204" charset="-122"/>
                          <a:ea typeface="微软雅黑" panose="020B0503020204020204" charset="-122"/>
                        </a:rPr>
                        <a:t>电子信箱</a:t>
                      </a: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gridSpan="3">
                  <a:txBody>
                    <a:bodyPr/>
                    <a:p>
                      <a:pPr indent="0">
                        <a:buNone/>
                      </a:pPr>
                      <a:endParaRPr lang="en-US" altLang="en-US" sz="1800" b="1">
                        <a:latin typeface="微软雅黑" panose="020B0503020204020204" charset="-122"/>
                        <a:ea typeface="微软雅黑" panose="020B0503020204020204" charset="-122"/>
                      </a:endParaRPr>
                    </a:p>
                  </a:txBody>
                  <a:tcPr marL="68580" marR="68580" marT="0" marB="0" vert="horz" anchor="ctr" anchorCtr="0"/>
                </a:tc>
                <a:tc hMerge="1">
                  <a:tcPr/>
                </a:tc>
                <a:tc hMerge="1"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3635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</a:rPr>
                <a:t>必要性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1301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说明项目实施的立项依据（学校规划、业务需求、解决师生难点痛点）及对促进学校信息化发展的意义与作用。</a:t>
              </a:r>
              <a:endParaRPr lang="zh-CN" sz="2400" b="1" dirty="0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3635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建设目标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7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描述通过该项目将实现的目标有哪些？</a:t>
              </a:r>
              <a:endParaRPr lang="zh-CN" sz="2400" b="1" dirty="0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3635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建设内容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1895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说明项目建设的主要任务（开发的模块）和用途，</a:t>
              </a:r>
              <a:r>
                <a:rPr lang="zh-CN" altLang="en-US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同时阐述项目采用的技术路线或总体架构</a:t>
              </a: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；软件项目须写明该系统需要哪些业务部门提供哪些具体数据，可以提供哪些数据给哪些业务部门</a:t>
              </a:r>
              <a:r>
                <a:rPr lang="zh-CN" altLang="en-US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。</a:t>
              </a:r>
              <a:endParaRPr lang="zh-CN" altLang="en-US" sz="2400" b="1" dirty="0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3635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可行性分析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1895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论证项目建设的可行性</a:t>
              </a:r>
              <a:r>
                <a:rPr lang="zh-CN" altLang="en-US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，</a:t>
              </a:r>
              <a:r>
                <a:rPr lang="zh-CN" altLang="en-US" sz="24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并附三家同类高校相近实施案例，明确对应中标金额及维保费用；</a:t>
              </a:r>
              <a:endParaRPr lang="zh-CN" altLang="en-US" sz="24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  <a:sym typeface="+mn-ea"/>
              </a:endParaRPr>
            </a:p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论证项目预算的合理性及可靠性，</a:t>
              </a:r>
              <a:r>
                <a:rPr lang="zh-CN" altLang="en-US" sz="2400" b="1" dirty="0">
                  <a:solidFill>
                    <a:srgbClr val="FF0000"/>
                  </a:solidFill>
                  <a:effectLst/>
                  <a:latin typeface="微软雅黑" panose="020B0503020204020204" charset="-122"/>
                  <a:ea typeface="微软雅黑" panose="020B0503020204020204" charset="-122"/>
                </a:rPr>
                <a:t>并提供三家厂商报价单及完整运维方案。</a:t>
              </a:r>
              <a:endParaRPr lang="zh-CN" altLang="en-US" sz="2400" b="1" dirty="0">
                <a:solidFill>
                  <a:srgbClr val="FF0000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5498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项目进度及计划安排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7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分阶段说明项目进度安排计划，并说明项目实施期限。</a:t>
              </a:r>
              <a:endParaRPr lang="zh-CN" sz="2400" b="1" dirty="0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4160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预期产出绩效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1301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marL="457200" indent="-457200">
                <a:lnSpc>
                  <a:spcPct val="130000"/>
                </a:lnSpc>
                <a:buFont typeface="Arial" panose="020B0604020202020204" pitchFamily="34" charset="0"/>
                <a:buChar char="•"/>
              </a:pPr>
              <a:r>
                <a:rPr lang="zh-CN" sz="2400" b="1" dirty="0">
                  <a:solidFill>
                    <a:schemeClr val="tx2"/>
                  </a:solidFill>
                  <a:effectLst/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根据各建设内容逐项进行预期绩效分析，如应对哪些规划任务，能为哪些群体提供了哪些服务，优化哪些管理等。</a:t>
              </a:r>
              <a:endParaRPr lang="zh-CN" sz="2400" b="1" dirty="0">
                <a:solidFill>
                  <a:schemeClr val="tx2"/>
                </a:solidFill>
                <a:effectLst/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564515" y="926465"/>
            <a:ext cx="10984865" cy="5469255"/>
            <a:chOff x="2436" y="2171"/>
            <a:chExt cx="14256" cy="6781"/>
          </a:xfrm>
        </p:grpSpPr>
        <p:sp>
          <p:nvSpPr>
            <p:cNvPr id="3" name="矩形 2"/>
            <p:cNvSpPr/>
            <p:nvPr/>
          </p:nvSpPr>
          <p:spPr>
            <a:xfrm>
              <a:off x="2436" y="2546"/>
              <a:ext cx="14256" cy="640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19050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2710" y="2171"/>
              <a:ext cx="3558" cy="73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4" tIns="45712" rIns="91424" bIns="45712" rtlCol="0" anchor="ctr"/>
            <a:lstStyle/>
            <a:p>
              <a:pPr algn="ctr"/>
              <a:r>
                <a:rPr lang="zh-CN" altLang="zh-CN" sz="2800" b="1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项目预算</a:t>
              </a:r>
              <a:endParaRPr lang="zh-CN" altLang="zh-CN" sz="2800" b="1"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2710" y="3174"/>
              <a:ext cx="13889" cy="706"/>
            </a:xfrm>
            <a:prstGeom prst="rect">
              <a:avLst/>
            </a:prstGeom>
            <a:noFill/>
          </p:spPr>
          <p:txBody>
            <a:bodyPr wrap="square" lIns="91424" tIns="45712" rIns="91424" bIns="45712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 indent="0">
                <a:lnSpc>
                  <a:spcPct val="130000"/>
                </a:lnSpc>
                <a:buFont typeface="Arial" panose="020B0604020202020204" pitchFamily="34" charset="0"/>
                <a:buNone/>
              </a:pPr>
              <a:endParaRPr lang="zh-CN" sz="2400" dirty="0">
                <a:solidFill>
                  <a:schemeClr val="tx2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7" name="文本框 2"/>
          <p:cNvSpPr txBox="1"/>
          <p:nvPr/>
        </p:nvSpPr>
        <p:spPr>
          <a:xfrm>
            <a:off x="120650" y="20955"/>
            <a:ext cx="3039110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8565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项目名称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 flipV="1">
            <a:off x="3517900" y="445770"/>
            <a:ext cx="7016750" cy="76835"/>
          </a:xfrm>
          <a:prstGeom prst="rect">
            <a:avLst/>
          </a:prstGeom>
          <a:solidFill>
            <a:srgbClr val="0070C0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>
            <a:spLocks noChangeArrowheads="1"/>
          </p:cNvSpPr>
          <p:nvPr/>
        </p:nvSpPr>
        <p:spPr bwMode="auto">
          <a:xfrm flipV="1">
            <a:off x="10534479" y="446341"/>
            <a:ext cx="1652327" cy="75603"/>
          </a:xfrm>
          <a:prstGeom prst="rect">
            <a:avLst/>
          </a:prstGeom>
          <a:solidFill>
            <a:srgbClr val="7F7F7F"/>
          </a:solidFill>
          <a:ln>
            <a:noFill/>
          </a:ln>
          <a:extLst>
            <a:ext uri="{91240B29-F687-4F45-9708-019B960494DF}">
              <a14:hiddenLine xmlns:a14="http://schemas.microsoft.com/office/drawing/2010/main" w="254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lIns="110732" tIns="55366" rIns="110732" bIns="55366" anchor="ctr"/>
          <a:lstStyle/>
          <a:p>
            <a:pPr defTabSz="1171575">
              <a:defRPr/>
            </a:pPr>
            <a:endParaRPr lang="zh-CN" altLang="en-US" sz="2300" kern="0">
              <a:solidFill>
                <a:srgbClr val="FFFFFF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ndAc>
          <p:endSnd/>
        </p:sndAc>
      </p:transition>
    </mc:Choice>
    <mc:Fallback>
      <p:transition>
        <p:sndAc>
          <p:endSnd/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793*387"/>
  <p:tag name="TABLE_ENDDRAG_RECT" val="92*128*793*387"/>
</p:tagLst>
</file>

<file path=ppt/tags/tag2.xml><?xml version="1.0" encoding="utf-8"?>
<p:tagLst xmlns:p="http://schemas.openxmlformats.org/presentationml/2006/main">
  <p:tag name="resource_record_key" val="{&quot;29&quot;:[50053313]}"/>
</p:tagLst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emp">
      <a:majorFont>
        <a:latin typeface="Segoe UI Black"/>
        <a:ea typeface="微软雅黑"/>
        <a:cs typeface=""/>
      </a:majorFont>
      <a:minorFont>
        <a:latin typeface="Segoe UI Black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871</Words>
  <Application>WPS 演示</Application>
  <PresentationFormat>宽屏</PresentationFormat>
  <Paragraphs>206</Paragraphs>
  <Slides>10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方正小标宋简体</vt:lpstr>
      <vt:lpstr>Segoe UI Black</vt:lpstr>
      <vt:lpstr>Arial Unicode MS</vt:lpstr>
      <vt:lpstr>Calibri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dell</dc:creator>
  <cp:lastModifiedBy>wyl</cp:lastModifiedBy>
  <cp:revision>21</cp:revision>
  <dcterms:created xsi:type="dcterms:W3CDTF">2019-07-02T08:30:00Z</dcterms:created>
  <dcterms:modified xsi:type="dcterms:W3CDTF">2026-03-31T09:16:22Z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2052-12.1.0.24034</vt:lpwstr>
  </property>
  <property fmtid="{D5CDD505-2E9C-101B-9397-08002B2CF9AE}" pid="3" name="ICV">
    <vt:lpwstr>BC86BA7BADCF4BD185F446085A686575_12</vt:lpwstr>
  </property>
</Properties>
</file>