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5" r:id="rId3"/>
    <p:sldId id="274" r:id="rId5"/>
    <p:sldId id="266" r:id="rId6"/>
    <p:sldId id="267" r:id="rId7"/>
    <p:sldId id="268" r:id="rId8"/>
    <p:sldId id="270" r:id="rId9"/>
    <p:sldId id="271" r:id="rId10"/>
    <p:sldId id="272" r:id="rId11"/>
    <p:sldId id="273" r:id="rId12"/>
    <p:sldId id="275" r:id="rId13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/>
  <p:cmAuthor id="2" name="王刚" initials="王刚" lastIdx="1" clrIdx="1"/>
  <p:cmAuthor id="3" name="MSoffice" initials="M" lastIdx="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commentAuthors" Target="commentAuthors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48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z="3000" dirty="0"/>
          </a:p>
        </p:txBody>
      </p:sp>
      <p:sp>
        <p:nvSpPr>
          <p:cNvPr id="1048649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CACDF-A6A0-4355-B238-5034623408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6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07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08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CACDF-A6A0-4355-B238-5034623408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44" name="标题 1"/>
          <p:cNvSpPr>
            <a:spLocks noGrp="1"/>
          </p:cNvSpPr>
          <p:nvPr>
            <p:ph type="ctrTitle"/>
          </p:nvPr>
        </p:nvSpPr>
        <p:spPr>
          <a:xfrm>
            <a:off x="914241" y="2130826"/>
            <a:ext cx="10363518" cy="147062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9145" name="副标题 2"/>
          <p:cNvSpPr>
            <a:spLocks noGrp="1"/>
          </p:cNvSpPr>
          <p:nvPr>
            <p:ph type="subTitle" idx="1"/>
          </p:nvPr>
        </p:nvSpPr>
        <p:spPr>
          <a:xfrm>
            <a:off x="1828483" y="3887117"/>
            <a:ext cx="8535035" cy="175205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7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9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04914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9F09-CC6D-4214-A35C-A75757BA4D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914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914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4F9E6-9C26-4A6A-A44D-537ACFAE5A87}" type="slidenum">
              <a:rPr lang="zh-CN" altLang="en-US" smtClean="0"/>
            </a:fld>
            <a:endParaRPr lang="zh-CN" altLang="en-US"/>
          </a:p>
        </p:txBody>
      </p:sp>
      <p:sp>
        <p:nvSpPr>
          <p:cNvPr id="24" name="矩形 23"/>
          <p:cNvSpPr>
            <a:spLocks noChangeArrowheads="1"/>
          </p:cNvSpPr>
          <p:nvPr userDrawn="1"/>
        </p:nvSpPr>
        <p:spPr bwMode="auto">
          <a:xfrm flipV="1">
            <a:off x="10534479" y="446341"/>
            <a:ext cx="1652327" cy="75603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110732" tIns="55366" rIns="110732" bIns="55366" anchor="ctr"/>
          <a:lstStyle/>
          <a:p>
            <a:pPr defTabSz="1171575">
              <a:defRPr/>
            </a:pPr>
            <a:endParaRPr lang="zh-CN" altLang="en-US" sz="2300" kern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7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9F09-CC6D-4214-A35C-A75757BA4D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38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39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4F9E6-9C26-4A6A-A44D-537ACFAE5A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42"/>
            <a:ext cx="10515600" cy="1325625"/>
          </a:xfrm>
          <a:prstGeom prst="rect">
            <a:avLst/>
          </a:prstGeom>
        </p:spPr>
        <p:txBody>
          <a:bodyPr lIns="91472" tIns="45736" rIns="91472" bIns="45736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710"/>
            <a:ext cx="10515600" cy="4351540"/>
          </a:xfrm>
          <a:prstGeom prst="rect">
            <a:avLst/>
          </a:prstGeom>
        </p:spPr>
        <p:txBody>
          <a:bodyPr lIns="91472" tIns="45736" rIns="91472" bIns="45736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199" y="6356645"/>
            <a:ext cx="2743200" cy="365142"/>
          </a:xfrm>
          <a:prstGeom prst="rect">
            <a:avLst/>
          </a:prstGeom>
        </p:spPr>
        <p:txBody>
          <a:bodyPr lIns="91472" tIns="45736" rIns="91472" bIns="45736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1" y="6356645"/>
            <a:ext cx="4114800" cy="365142"/>
          </a:xfrm>
          <a:prstGeom prst="rect">
            <a:avLst/>
          </a:prstGeom>
        </p:spPr>
        <p:txBody>
          <a:bodyPr lIns="91472" tIns="45736" rIns="91472" bIns="45736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645"/>
            <a:ext cx="2743200" cy="365142"/>
          </a:xfrm>
          <a:prstGeom prst="rect">
            <a:avLst/>
          </a:prstGeom>
        </p:spPr>
        <p:txBody>
          <a:bodyPr lIns="91472" tIns="45736" rIns="91472" bIns="45736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2" name="标题占位符 1"/>
          <p:cNvSpPr>
            <a:spLocks noGrp="1"/>
          </p:cNvSpPr>
          <p:nvPr>
            <p:ph type="title"/>
          </p:nvPr>
        </p:nvSpPr>
        <p:spPr>
          <a:xfrm>
            <a:off x="609494" y="275082"/>
            <a:ext cx="10973012" cy="1142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48633" name="文本占位符 2"/>
          <p:cNvSpPr>
            <a:spLocks noGrp="1"/>
          </p:cNvSpPr>
          <p:nvPr>
            <p:ph type="body" idx="1"/>
          </p:nvPr>
        </p:nvSpPr>
        <p:spPr>
          <a:xfrm>
            <a:off x="609494" y="1599707"/>
            <a:ext cx="10973012" cy="4526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48634" name="日期占位符 3"/>
          <p:cNvSpPr>
            <a:spLocks noGrp="1"/>
          </p:cNvSpPr>
          <p:nvPr>
            <p:ph type="dt" sz="half" idx="2"/>
          </p:nvPr>
        </p:nvSpPr>
        <p:spPr>
          <a:xfrm>
            <a:off x="609494" y="6356504"/>
            <a:ext cx="2844306" cy="3639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C9F09-CC6D-4214-A35C-A75757BA4D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4863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4877" y="6356504"/>
            <a:ext cx="3862247" cy="3639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4863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8200" y="6356504"/>
            <a:ext cx="2844306" cy="3639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4F9E6-9C26-4A6A-A44D-537ACFAE5A8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slow"/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89965" indent="-3810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3730" kern="1200">
          <a:solidFill>
            <a:schemeClr val="tx1"/>
          </a:solidFill>
          <a:latin typeface="+mn-lt"/>
          <a:ea typeface="+mn-ea"/>
          <a:cs typeface="+mn-cs"/>
        </a:defRPr>
      </a:lvl2pPr>
      <a:lvl3pPr marL="1523365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2965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2565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153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113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073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79695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5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1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65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673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33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593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3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dell\AppData\Roaming\Morrowsft\Mricu\DATA\504\1386\ReceiveFiles\刘徐立(120130054)\新疆农业大学校徽LOGO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33045" y="239395"/>
            <a:ext cx="1137920" cy="1137920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102" name="组合 1"/>
          <p:cNvGrpSpPr/>
          <p:nvPr/>
        </p:nvGrpSpPr>
        <p:grpSpPr>
          <a:xfrm>
            <a:off x="-41275" y="462658"/>
            <a:ext cx="12253595" cy="4972685"/>
            <a:chOff x="-45" y="601"/>
            <a:chExt cx="19297" cy="7831"/>
          </a:xfrm>
        </p:grpSpPr>
        <p:sp>
          <p:nvSpPr>
            <p:cNvPr id="1048640" name="矩形 44"/>
            <p:cNvSpPr/>
            <p:nvPr/>
          </p:nvSpPr>
          <p:spPr>
            <a:xfrm>
              <a:off x="-45" y="2312"/>
              <a:ext cx="19297" cy="6120"/>
            </a:xfrm>
            <a:prstGeom prst="rect">
              <a:avLst/>
            </a:prstGeom>
            <a:solidFill>
              <a:srgbClr val="2C67B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endParaRPr lang="en-US" altLang="zh-CN" dirty="0" smtClean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/>
              <a:endParaRPr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48641" name="文本框 2"/>
            <p:cNvSpPr txBox="1"/>
            <p:nvPr/>
          </p:nvSpPr>
          <p:spPr>
            <a:xfrm>
              <a:off x="403" y="4371"/>
              <a:ext cx="18433" cy="180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128987" tIns="64495" rIns="128987" bIns="64495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ctr" defTabSz="1218565"/>
              <a:r>
                <a:rPr lang="en-US" altLang="zh-CN" sz="660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XXXXX</a:t>
              </a:r>
              <a:r>
                <a:rPr lang="en-US" altLang="zh-CN" sz="66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项目汇报</a:t>
              </a:r>
              <a:endParaRPr lang="en-US" altLang="zh-CN" sz="66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cxnSp>
          <p:nvCxnSpPr>
            <p:cNvPr id="3145733" name="直接连接符 4"/>
            <p:cNvCxnSpPr/>
            <p:nvPr/>
          </p:nvCxnSpPr>
          <p:spPr>
            <a:xfrm>
              <a:off x="721" y="6545"/>
              <a:ext cx="0" cy="502"/>
            </a:xfrm>
            <a:prstGeom prst="line">
              <a:avLst/>
            </a:prstGeom>
            <a:noFill/>
            <a:ln w="9525" cap="flat" cmpd="sng" algn="ctr">
              <a:noFill/>
              <a:prstDash val="solid"/>
            </a:ln>
            <a:effectLst/>
          </p:spPr>
        </p:cxnSp>
        <p:cxnSp>
          <p:nvCxnSpPr>
            <p:cNvPr id="3145734" name="直接连接符 20"/>
            <p:cNvCxnSpPr/>
            <p:nvPr/>
          </p:nvCxnSpPr>
          <p:spPr>
            <a:xfrm>
              <a:off x="11567" y="2041"/>
              <a:ext cx="4159" cy="0"/>
            </a:xfrm>
            <a:prstGeom prst="line">
              <a:avLst/>
            </a:prstGeom>
            <a:ln>
              <a:gradFill>
                <a:gsLst>
                  <a:gs pos="56000">
                    <a:schemeClr val="bg1">
                      <a:alpha val="31000"/>
                    </a:schemeClr>
                  </a:gs>
                  <a:gs pos="100000">
                    <a:schemeClr val="bg1">
                      <a:alpha val="16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5" name="直接连接符 24"/>
            <p:cNvCxnSpPr/>
            <p:nvPr/>
          </p:nvCxnSpPr>
          <p:spPr>
            <a:xfrm>
              <a:off x="6881" y="1242"/>
              <a:ext cx="4015" cy="0"/>
            </a:xfrm>
            <a:prstGeom prst="line">
              <a:avLst/>
            </a:prstGeom>
            <a:ln>
              <a:gradFill>
                <a:gsLst>
                  <a:gs pos="56000">
                    <a:schemeClr val="bg1">
                      <a:alpha val="31000"/>
                    </a:schemeClr>
                  </a:gs>
                  <a:gs pos="100000">
                    <a:schemeClr val="bg1">
                      <a:alpha val="16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6" name="直接连接符 26"/>
            <p:cNvCxnSpPr/>
            <p:nvPr/>
          </p:nvCxnSpPr>
          <p:spPr>
            <a:xfrm>
              <a:off x="10532" y="601"/>
              <a:ext cx="2879" cy="0"/>
            </a:xfrm>
            <a:prstGeom prst="line">
              <a:avLst/>
            </a:prstGeom>
            <a:ln>
              <a:gradFill>
                <a:gsLst>
                  <a:gs pos="56000">
                    <a:schemeClr val="bg1">
                      <a:alpha val="31000"/>
                    </a:schemeClr>
                  </a:gs>
                  <a:gs pos="100000">
                    <a:schemeClr val="bg1">
                      <a:alpha val="16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8642" name="椭圆 27"/>
            <p:cNvSpPr/>
            <p:nvPr/>
          </p:nvSpPr>
          <p:spPr>
            <a:xfrm>
              <a:off x="1034" y="2544"/>
              <a:ext cx="480" cy="48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dist="50800" dir="5400000" algn="ctr" rotWithShape="0">
                <a:srgbClr val="000000">
                  <a:alpha val="43137"/>
                </a:srgbClr>
              </a:outerShdw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218565"/>
              <a:endParaRPr lang="zh-CN" altLang="en-US" sz="24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048643" name="椭圆 33"/>
            <p:cNvSpPr/>
            <p:nvPr/>
          </p:nvSpPr>
          <p:spPr>
            <a:xfrm>
              <a:off x="17628" y="3328"/>
              <a:ext cx="703" cy="70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dist="50800" dir="5400000" algn="ctr" rotWithShape="0">
                <a:srgbClr val="000000">
                  <a:alpha val="43137"/>
                </a:srgbClr>
              </a:outerShdw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/>
              <a:endParaRPr lang="zh-CN" altLang="en-US" sz="24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048644" name="等腰三角形 36"/>
            <p:cNvSpPr/>
            <p:nvPr/>
          </p:nvSpPr>
          <p:spPr>
            <a:xfrm rot="21371394">
              <a:off x="12988" y="2843"/>
              <a:ext cx="420" cy="362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38" tIns="45719" rIns="91438" bIns="45719" anchor="ctr"/>
            <a:lstStyle/>
            <a:p>
              <a:pPr algn="ctr"/>
              <a:endParaRPr lang="zh-CN" altLang="en-US" kern="0">
                <a:solidFill>
                  <a:srgbClr val="FFC20F"/>
                </a:solidFill>
                <a:cs typeface="+mn-ea"/>
                <a:sym typeface="+mn-lt"/>
              </a:endParaRPr>
            </a:p>
          </p:txBody>
        </p:sp>
        <p:sp>
          <p:nvSpPr>
            <p:cNvPr id="1048645" name="等腰三角形 42"/>
            <p:cNvSpPr/>
            <p:nvPr/>
          </p:nvSpPr>
          <p:spPr>
            <a:xfrm rot="18210217">
              <a:off x="12344" y="3406"/>
              <a:ext cx="200" cy="172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38" tIns="45719" rIns="91438" bIns="45719" anchor="ctr"/>
            <a:lstStyle/>
            <a:p>
              <a:pPr algn="ctr"/>
              <a:endParaRPr lang="zh-CN" altLang="en-US" kern="0">
                <a:solidFill>
                  <a:srgbClr val="FFC20F"/>
                </a:solidFill>
                <a:cs typeface="+mn-ea"/>
                <a:sym typeface="+mn-lt"/>
              </a:endParaRPr>
            </a:p>
          </p:txBody>
        </p:sp>
        <p:sp>
          <p:nvSpPr>
            <p:cNvPr id="1048646" name="等腰三角形 43"/>
            <p:cNvSpPr/>
            <p:nvPr/>
          </p:nvSpPr>
          <p:spPr>
            <a:xfrm rot="8748521">
              <a:off x="12908" y="3645"/>
              <a:ext cx="202" cy="173"/>
            </a:xfrm>
            <a:prstGeom prst="triangl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38" tIns="45719" rIns="91438" bIns="45719" anchor="ctr"/>
            <a:lstStyle/>
            <a:p>
              <a:pPr algn="ctr"/>
              <a:endParaRPr lang="zh-CN" altLang="en-US" kern="0">
                <a:solidFill>
                  <a:srgbClr val="FFC20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445" y="5708650"/>
            <a:ext cx="12187555" cy="953135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lumMod val="85000"/>
                <a:alpha val="40000"/>
              </a:schemeClr>
            </a:outerShdw>
          </a:effectLst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 defTabSz="1218565"/>
            <a:r>
              <a:rPr lang="en-US" altLang="zh-CN" sz="2800" b="1" kern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/>
                <a:cs typeface="+mn-ea"/>
                <a:sym typeface="+mn-ea"/>
              </a:rPr>
              <a:t>XXX</a:t>
            </a:r>
            <a:r>
              <a:rPr lang="zh-CN" altLang="en-US" sz="2800" b="1" kern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2"/>
                </a:solidFill>
                <a:effectLst/>
                <a:cs typeface="+mn-ea"/>
                <a:sym typeface="+mn-ea"/>
              </a:rPr>
              <a:t>（单位名称）项目负责人姓名</a:t>
            </a:r>
            <a:endParaRPr lang="zh-CN" sz="2800" b="1" kern="0" dirty="0" smtClean="0">
              <a:ln w="10160">
                <a:solidFill>
                  <a:schemeClr val="accent5"/>
                </a:solidFill>
                <a:prstDash val="solid"/>
              </a:ln>
              <a:solidFill>
                <a:schemeClr val="tx2"/>
              </a:solidFill>
              <a:effectLst/>
              <a:cs typeface="+mn-ea"/>
              <a:sym typeface="+mn-ea"/>
            </a:endParaRPr>
          </a:p>
          <a:p>
            <a:pPr algn="ctr" defTabSz="1218565"/>
            <a:r>
              <a:rPr lang="en-US" altLang="zh-CN" sz="2800" b="1" kern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/>
                <a:latin typeface="方正小标宋简体" panose="02010601030101010101" charset="-122"/>
                <a:ea typeface="方正小标宋简体" panose="02010601030101010101" charset="-122"/>
                <a:cs typeface="+mn-ea"/>
                <a:sym typeface="+mn-ea"/>
              </a:rPr>
              <a:t>XX</a:t>
            </a:r>
            <a:r>
              <a:rPr lang="zh-CN" altLang="en-US" sz="2800" b="1" kern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2"/>
                </a:solidFill>
                <a:effectLst/>
                <a:latin typeface="方正小标宋简体" panose="02010601030101010101" charset="-122"/>
                <a:ea typeface="方正小标宋简体" panose="02010601030101010101" charset="-122"/>
                <a:cs typeface="+mn-ea"/>
                <a:sym typeface="+mn-ea"/>
              </a:rPr>
              <a:t>年</a:t>
            </a:r>
            <a:r>
              <a:rPr lang="en-US" altLang="zh-CN" sz="2800" b="1" kern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/>
                <a:latin typeface="方正小标宋简体" panose="02010601030101010101" charset="-122"/>
                <a:ea typeface="方正小标宋简体" panose="02010601030101010101" charset="-122"/>
                <a:cs typeface="+mn-ea"/>
                <a:sym typeface="+mn-ea"/>
              </a:rPr>
              <a:t>XX</a:t>
            </a:r>
            <a:r>
              <a:rPr lang="zh-CN" altLang="en-US" sz="2800" b="1" kern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2"/>
                </a:solidFill>
                <a:effectLst/>
                <a:latin typeface="方正小标宋简体" panose="02010601030101010101" charset="-122"/>
                <a:ea typeface="方正小标宋简体" panose="02010601030101010101" charset="-122"/>
                <a:cs typeface="+mn-ea"/>
                <a:sym typeface="+mn-ea"/>
              </a:rPr>
              <a:t>月</a:t>
            </a:r>
            <a:r>
              <a:rPr lang="en-US" altLang="zh-CN" sz="2800" b="1" kern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/>
                <a:latin typeface="方正小标宋简体" panose="02010601030101010101" charset="-122"/>
                <a:ea typeface="方正小标宋简体" panose="02010601030101010101" charset="-122"/>
                <a:cs typeface="+mn-ea"/>
                <a:sym typeface="+mn-ea"/>
              </a:rPr>
              <a:t>XX</a:t>
            </a:r>
            <a:r>
              <a:rPr lang="zh-CN" altLang="en-US" sz="2800" b="1" kern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2"/>
                </a:solidFill>
                <a:effectLst/>
                <a:latin typeface="方正小标宋简体" panose="02010601030101010101" charset="-122"/>
                <a:ea typeface="方正小标宋简体" panose="02010601030101010101" charset="-122"/>
                <a:cs typeface="+mn-ea"/>
                <a:sym typeface="+mn-ea"/>
              </a:rPr>
              <a:t>日</a:t>
            </a:r>
            <a:endParaRPr lang="en-US" altLang="zh-CN" sz="2800" b="1" kern="0" dirty="0" smtClean="0">
              <a:ln w="10160">
                <a:solidFill>
                  <a:schemeClr val="accent5"/>
                </a:solidFill>
                <a:prstDash val="solid"/>
              </a:ln>
              <a:solidFill>
                <a:schemeClr val="tx2"/>
              </a:solidFill>
              <a:effectLst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64640" y="483870"/>
            <a:ext cx="6126480" cy="645160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</p:spPr>
        <p:txBody>
          <a:bodyPr wrap="none" rtlCol="0" anchor="t">
            <a:spAutoFit/>
          </a:bodyPr>
          <a:lstStyle/>
          <a:p>
            <a:pPr marL="0" marR="0" lvl="0" indent="0" algn="l" defTabSz="8483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zh-CN" sz="3600" b="1" cap="all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rPr>
              <a:t>新疆农业大学信息化建设项目</a:t>
            </a:r>
            <a:endParaRPr lang="zh-CN" altLang="zh-CN" sz="3600" b="1" cap="all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j-cs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ndAc>
          <p:endSnd/>
        </p:sndAc>
      </p:transition>
    </mc:Choice>
    <mc:Fallback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组合 1"/>
          <p:cNvGrpSpPr/>
          <p:nvPr/>
        </p:nvGrpSpPr>
        <p:grpSpPr>
          <a:xfrm>
            <a:off x="-49482" y="381940"/>
            <a:ext cx="12253555" cy="4990363"/>
            <a:chOff x="-78" y="601"/>
            <a:chExt cx="19297" cy="7859"/>
          </a:xfrm>
        </p:grpSpPr>
        <p:sp>
          <p:nvSpPr>
            <p:cNvPr id="1048587" name="矩形 44"/>
            <p:cNvSpPr/>
            <p:nvPr/>
          </p:nvSpPr>
          <p:spPr>
            <a:xfrm>
              <a:off x="-78" y="2340"/>
              <a:ext cx="19297" cy="6120"/>
            </a:xfrm>
            <a:prstGeom prst="rect">
              <a:avLst/>
            </a:prstGeom>
            <a:solidFill>
              <a:srgbClr val="2C67B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48588" name="矩形 13"/>
            <p:cNvSpPr/>
            <p:nvPr/>
          </p:nvSpPr>
          <p:spPr>
            <a:xfrm>
              <a:off x="-19" y="3144"/>
              <a:ext cx="19238" cy="4580"/>
            </a:xfrm>
            <a:prstGeom prst="rect">
              <a:avLst/>
            </a:prstGeom>
            <a:solidFill>
              <a:schemeClr val="tx2">
                <a:lumMod val="50000"/>
                <a:alpha val="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8589" name="文本框 2"/>
            <p:cNvSpPr txBox="1"/>
            <p:nvPr/>
          </p:nvSpPr>
          <p:spPr>
            <a:xfrm>
              <a:off x="1295" y="4301"/>
              <a:ext cx="12536" cy="3013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lIns="128987" tIns="64495" rIns="128987" bIns="64495" rtlCol="0">
              <a:spAutoFit/>
            </a:bodyPr>
            <a:lstStyle/>
            <a:p>
              <a:pPr defTabSz="1218565"/>
              <a:r>
                <a:rPr lang="zh-CN" altLang="en-US" sz="8000" b="1" kern="0" dirty="0">
                  <a:ln w="19050">
                    <a:noFill/>
                  </a:ln>
                  <a:solidFill>
                    <a:schemeClr val="bg1"/>
                  </a:solidFill>
                  <a:effectLst>
                    <a:glow>
                      <a:schemeClr val="bg1">
                        <a:alpha val="40000"/>
                      </a:schemeClr>
                    </a:glow>
                  </a:effectLst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请专家批评指正</a:t>
              </a:r>
              <a:endParaRPr lang="en-US" altLang="zh-CN" sz="8000" b="1" kern="0" dirty="0">
                <a:ln w="19050">
                  <a:noFill/>
                </a:ln>
                <a:solidFill>
                  <a:schemeClr val="bg1"/>
                </a:solidFill>
                <a:effectLst>
                  <a:glow>
                    <a:schemeClr val="bg1">
                      <a:alpha val="40000"/>
                    </a:schemeClr>
                  </a:glo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  <a:p>
              <a:pPr defTabSz="1218565"/>
              <a:endParaRPr lang="zh-CN" altLang="en-US" sz="3600" b="1" kern="0" dirty="0">
                <a:ln w="19050">
                  <a:noFill/>
                </a:ln>
                <a:solidFill>
                  <a:schemeClr val="bg1"/>
                </a:solidFill>
                <a:effectLst>
                  <a:glow>
                    <a:schemeClr val="bg1">
                      <a:alpha val="40000"/>
                    </a:schemeClr>
                  </a:glow>
                </a:effectLst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endParaRPr>
            </a:p>
          </p:txBody>
        </p:sp>
        <p:cxnSp>
          <p:nvCxnSpPr>
            <p:cNvPr id="3145728" name="直接连接符 4"/>
            <p:cNvCxnSpPr/>
            <p:nvPr/>
          </p:nvCxnSpPr>
          <p:spPr>
            <a:xfrm>
              <a:off x="721" y="6545"/>
              <a:ext cx="0" cy="502"/>
            </a:xfrm>
            <a:prstGeom prst="line">
              <a:avLst/>
            </a:prstGeom>
            <a:noFill/>
            <a:ln w="9525" cap="flat" cmpd="sng" algn="ctr">
              <a:noFill/>
              <a:prstDash val="solid"/>
            </a:ln>
            <a:effectLst/>
          </p:spPr>
        </p:cxnSp>
        <p:cxnSp>
          <p:nvCxnSpPr>
            <p:cNvPr id="3145729" name="直接连接符 20"/>
            <p:cNvCxnSpPr/>
            <p:nvPr/>
          </p:nvCxnSpPr>
          <p:spPr>
            <a:xfrm>
              <a:off x="11567" y="2041"/>
              <a:ext cx="4159" cy="0"/>
            </a:xfrm>
            <a:prstGeom prst="line">
              <a:avLst/>
            </a:prstGeom>
            <a:ln>
              <a:gradFill>
                <a:gsLst>
                  <a:gs pos="56000">
                    <a:schemeClr val="bg1">
                      <a:alpha val="31000"/>
                    </a:schemeClr>
                  </a:gs>
                  <a:gs pos="100000">
                    <a:schemeClr val="bg1">
                      <a:alpha val="16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0" name="直接连接符 24"/>
            <p:cNvCxnSpPr/>
            <p:nvPr/>
          </p:nvCxnSpPr>
          <p:spPr>
            <a:xfrm>
              <a:off x="6881" y="1242"/>
              <a:ext cx="4015" cy="0"/>
            </a:xfrm>
            <a:prstGeom prst="line">
              <a:avLst/>
            </a:prstGeom>
            <a:ln>
              <a:gradFill>
                <a:gsLst>
                  <a:gs pos="56000">
                    <a:schemeClr val="bg1">
                      <a:alpha val="31000"/>
                    </a:schemeClr>
                  </a:gs>
                  <a:gs pos="100000">
                    <a:schemeClr val="bg1">
                      <a:alpha val="16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1" name="直接连接符 26"/>
            <p:cNvCxnSpPr/>
            <p:nvPr/>
          </p:nvCxnSpPr>
          <p:spPr>
            <a:xfrm>
              <a:off x="10532" y="601"/>
              <a:ext cx="2879" cy="0"/>
            </a:xfrm>
            <a:prstGeom prst="line">
              <a:avLst/>
            </a:prstGeom>
            <a:ln>
              <a:gradFill>
                <a:gsLst>
                  <a:gs pos="56000">
                    <a:schemeClr val="bg1">
                      <a:alpha val="31000"/>
                    </a:schemeClr>
                  </a:gs>
                  <a:gs pos="100000">
                    <a:schemeClr val="bg1">
                      <a:alpha val="1600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8590" name="椭圆 27"/>
            <p:cNvSpPr/>
            <p:nvPr/>
          </p:nvSpPr>
          <p:spPr>
            <a:xfrm>
              <a:off x="5079" y="2452"/>
              <a:ext cx="480" cy="48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dist="50800" dir="5400000" algn="ctr" rotWithShape="0">
                <a:srgbClr val="000000">
                  <a:alpha val="43137"/>
                </a:srgbClr>
              </a:outerShdw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218565"/>
              <a:endParaRPr lang="zh-CN" altLang="en-US" sz="24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048591" name="椭圆 29"/>
            <p:cNvSpPr/>
            <p:nvPr/>
          </p:nvSpPr>
          <p:spPr>
            <a:xfrm>
              <a:off x="9548" y="4511"/>
              <a:ext cx="480" cy="48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dist="50800" dir="5400000" algn="ctr" rotWithShape="0">
                <a:srgbClr val="000000">
                  <a:alpha val="43137"/>
                </a:srgbClr>
              </a:outerShdw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218565"/>
              <a:endParaRPr lang="zh-CN" altLang="en-US" sz="24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048592" name="椭圆 30"/>
            <p:cNvSpPr/>
            <p:nvPr/>
          </p:nvSpPr>
          <p:spPr>
            <a:xfrm>
              <a:off x="10256" y="1429"/>
              <a:ext cx="703" cy="70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dist="50800" dir="5400000" algn="ctr" rotWithShape="0">
                <a:srgbClr val="000000">
                  <a:alpha val="43137"/>
                </a:srgbClr>
              </a:outerShdw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/>
              <a:endParaRPr lang="zh-CN" altLang="en-US" sz="24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048593" name="椭圆 31"/>
            <p:cNvSpPr/>
            <p:nvPr/>
          </p:nvSpPr>
          <p:spPr>
            <a:xfrm>
              <a:off x="650" y="3197"/>
              <a:ext cx="528" cy="528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dist="50800" dir="5400000" algn="ctr" rotWithShape="0">
                <a:srgbClr val="000000">
                  <a:alpha val="43137"/>
                </a:srgbClr>
              </a:outerShdw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1218565"/>
              <a:endParaRPr lang="zh-CN" altLang="en-US" sz="24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048594" name="椭圆 32"/>
            <p:cNvSpPr/>
            <p:nvPr/>
          </p:nvSpPr>
          <p:spPr>
            <a:xfrm>
              <a:off x="16081" y="952"/>
              <a:ext cx="581" cy="58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dist="50800" dir="5400000" algn="ctr" rotWithShape="0">
                <a:srgbClr val="000000">
                  <a:alpha val="43137"/>
                </a:srgbClr>
              </a:outerShdw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/>
              <a:endParaRPr lang="zh-CN" altLang="en-US" sz="24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048595" name="椭圆 33"/>
            <p:cNvSpPr/>
            <p:nvPr/>
          </p:nvSpPr>
          <p:spPr>
            <a:xfrm>
              <a:off x="17628" y="3328"/>
              <a:ext cx="703" cy="70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dist="50800" dir="5400000" algn="ctr" rotWithShape="0">
                <a:srgbClr val="000000">
                  <a:alpha val="43137"/>
                </a:srgbClr>
              </a:outerShdw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/>
              <a:endParaRPr lang="zh-CN" altLang="en-US" sz="24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048596" name="等腰三角形 28"/>
            <p:cNvSpPr/>
            <p:nvPr/>
          </p:nvSpPr>
          <p:spPr>
            <a:xfrm rot="9233090">
              <a:off x="13750" y="3865"/>
              <a:ext cx="420" cy="363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38" tIns="45719" rIns="91438" bIns="45719" anchor="ctr"/>
            <a:lstStyle/>
            <a:p>
              <a:pPr algn="ctr"/>
              <a:endParaRPr lang="zh-CN" altLang="en-US" kern="0">
                <a:solidFill>
                  <a:srgbClr val="FFC20F"/>
                </a:solidFill>
                <a:cs typeface="+mn-ea"/>
                <a:sym typeface="+mn-lt"/>
              </a:endParaRPr>
            </a:p>
          </p:txBody>
        </p:sp>
        <p:sp>
          <p:nvSpPr>
            <p:cNvPr id="1048597" name="等腰三角形 35"/>
            <p:cNvSpPr/>
            <p:nvPr/>
          </p:nvSpPr>
          <p:spPr>
            <a:xfrm rot="15569576">
              <a:off x="13195" y="4928"/>
              <a:ext cx="625" cy="540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38" tIns="45719" rIns="91438" bIns="45719" anchor="ctr"/>
            <a:lstStyle/>
            <a:p>
              <a:pPr algn="ctr"/>
              <a:endParaRPr lang="zh-CN" altLang="en-US" kern="0">
                <a:solidFill>
                  <a:srgbClr val="FFC20F"/>
                </a:solidFill>
                <a:cs typeface="+mn-ea"/>
                <a:sym typeface="+mn-lt"/>
              </a:endParaRPr>
            </a:p>
          </p:txBody>
        </p:sp>
        <p:sp>
          <p:nvSpPr>
            <p:cNvPr id="1048598" name="等腰三角形 36"/>
            <p:cNvSpPr/>
            <p:nvPr/>
          </p:nvSpPr>
          <p:spPr>
            <a:xfrm rot="21371394">
              <a:off x="12988" y="2843"/>
              <a:ext cx="420" cy="362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38" tIns="45719" rIns="91438" bIns="45719" anchor="ctr"/>
            <a:lstStyle/>
            <a:p>
              <a:pPr algn="ctr"/>
              <a:endParaRPr lang="zh-CN" altLang="en-US" kern="0">
                <a:solidFill>
                  <a:srgbClr val="FFC20F"/>
                </a:solidFill>
                <a:cs typeface="+mn-ea"/>
                <a:sym typeface="+mn-lt"/>
              </a:endParaRPr>
            </a:p>
          </p:txBody>
        </p:sp>
        <p:sp>
          <p:nvSpPr>
            <p:cNvPr id="1048599" name="等腰三角形 37"/>
            <p:cNvSpPr/>
            <p:nvPr/>
          </p:nvSpPr>
          <p:spPr>
            <a:xfrm rot="12912161">
              <a:off x="14628" y="5493"/>
              <a:ext cx="1488" cy="1285"/>
            </a:xfrm>
            <a:prstGeom prst="triangle">
              <a:avLst/>
            </a:prstGeom>
            <a:solidFill>
              <a:schemeClr val="bg1"/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lIns="91438" tIns="45719" rIns="91438" bIns="45719" anchor="ctr"/>
            <a:lstStyle/>
            <a:p>
              <a:pPr algn="ctr"/>
              <a:endParaRPr lang="zh-CN" altLang="en-US" kern="0">
                <a:solidFill>
                  <a:srgbClr val="FFC20F"/>
                </a:solidFill>
                <a:cs typeface="+mn-ea"/>
                <a:sym typeface="+mn-lt"/>
              </a:endParaRPr>
            </a:p>
          </p:txBody>
        </p:sp>
        <p:sp>
          <p:nvSpPr>
            <p:cNvPr id="1048600" name="等腰三角形 38"/>
            <p:cNvSpPr/>
            <p:nvPr/>
          </p:nvSpPr>
          <p:spPr>
            <a:xfrm rot="12912161">
              <a:off x="14420" y="5398"/>
              <a:ext cx="1853" cy="1597"/>
            </a:xfrm>
            <a:prstGeom prst="triangle">
              <a:avLst/>
            </a:prstGeom>
            <a:noFill/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lIns="91438" tIns="45719" rIns="91438" bIns="45719" anchor="ctr"/>
            <a:lstStyle/>
            <a:p>
              <a:pPr algn="ctr"/>
              <a:endParaRPr lang="zh-CN" altLang="en-US" kern="0">
                <a:solidFill>
                  <a:srgbClr val="FFC20F"/>
                </a:solidFill>
                <a:cs typeface="+mn-ea"/>
                <a:sym typeface="+mn-lt"/>
              </a:endParaRPr>
            </a:p>
          </p:txBody>
        </p:sp>
        <p:sp>
          <p:nvSpPr>
            <p:cNvPr id="1048601" name="椭圆 39"/>
            <p:cNvSpPr/>
            <p:nvPr/>
          </p:nvSpPr>
          <p:spPr>
            <a:xfrm rot="9110320">
              <a:off x="16500" y="5973"/>
              <a:ext cx="180" cy="182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lIns="91438" tIns="45719" rIns="91438" bIns="45719" anchor="ctr"/>
            <a:lstStyle/>
            <a:p>
              <a:pPr algn="ctr"/>
              <a:endParaRPr lang="zh-CN" altLang="en-US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48602" name="椭圆 40"/>
            <p:cNvSpPr/>
            <p:nvPr/>
          </p:nvSpPr>
          <p:spPr>
            <a:xfrm rot="9110320">
              <a:off x="14785" y="6765"/>
              <a:ext cx="183" cy="183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lIns="91438" tIns="45719" rIns="91438" bIns="45719" anchor="ctr"/>
            <a:lstStyle/>
            <a:p>
              <a:pPr algn="ctr"/>
              <a:endParaRPr lang="zh-CN" altLang="en-US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48603" name="椭圆 41"/>
            <p:cNvSpPr/>
            <p:nvPr/>
          </p:nvSpPr>
          <p:spPr>
            <a:xfrm rot="9110320">
              <a:off x="14970" y="4933"/>
              <a:ext cx="180" cy="182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lIns="91438" tIns="45719" rIns="91438" bIns="45719" anchor="ctr"/>
            <a:lstStyle/>
            <a:p>
              <a:pPr algn="ctr"/>
              <a:endParaRPr lang="zh-CN" altLang="en-US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48604" name="等腰三角形 42"/>
            <p:cNvSpPr/>
            <p:nvPr/>
          </p:nvSpPr>
          <p:spPr>
            <a:xfrm rot="18210217">
              <a:off x="12344" y="3406"/>
              <a:ext cx="200" cy="172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38" tIns="45719" rIns="91438" bIns="45719" anchor="ctr"/>
            <a:lstStyle/>
            <a:p>
              <a:pPr algn="ctr"/>
              <a:endParaRPr lang="zh-CN" altLang="en-US" kern="0">
                <a:solidFill>
                  <a:srgbClr val="FFC20F"/>
                </a:solidFill>
                <a:cs typeface="+mn-ea"/>
                <a:sym typeface="+mn-lt"/>
              </a:endParaRPr>
            </a:p>
          </p:txBody>
        </p:sp>
        <p:sp>
          <p:nvSpPr>
            <p:cNvPr id="1048605" name="等腰三角形 43"/>
            <p:cNvSpPr/>
            <p:nvPr/>
          </p:nvSpPr>
          <p:spPr>
            <a:xfrm rot="8748521">
              <a:off x="12908" y="3645"/>
              <a:ext cx="202" cy="173"/>
            </a:xfrm>
            <a:prstGeom prst="triangl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1438" tIns="45719" rIns="91438" bIns="45719" anchor="ctr"/>
            <a:lstStyle/>
            <a:p>
              <a:pPr algn="ctr"/>
              <a:endParaRPr lang="zh-CN" altLang="en-US" kern="0">
                <a:solidFill>
                  <a:srgbClr val="FFC20F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ndAc>
          <p:endSnd/>
        </p:sndAc>
      </p:transition>
    </mc:Choice>
    <mc:Fallback>
      <p:transition>
        <p:sndAc>
          <p:endSnd/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75920" y="1132840"/>
            <a:ext cx="11247755" cy="5462905"/>
            <a:chOff x="1737" y="1754"/>
            <a:chExt cx="15532" cy="7676"/>
          </a:xfrm>
        </p:grpSpPr>
        <p:sp>
          <p:nvSpPr>
            <p:cNvPr id="3" name="矩形 2"/>
            <p:cNvSpPr/>
            <p:nvPr/>
          </p:nvSpPr>
          <p:spPr>
            <a:xfrm>
              <a:off x="2436" y="2546"/>
              <a:ext cx="14256" cy="640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4" tIns="45712" rIns="91424" bIns="45712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710" y="2171"/>
              <a:ext cx="3635" cy="73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4" tIns="45712" rIns="91424" bIns="45712" rtlCol="0" anchor="ctr"/>
            <a:lstStyle/>
            <a:p>
              <a:pPr algn="ctr"/>
              <a:r>
                <a:rPr lang="zh-CN" altLang="zh-CN" sz="2400" b="1">
                  <a:latin typeface="微软雅黑" panose="020B0503020204020204" charset="-122"/>
                  <a:ea typeface="微软雅黑" panose="020B0503020204020204" charset="-122"/>
                </a:rPr>
                <a:t>项目基本信息</a:t>
              </a:r>
              <a:endParaRPr lang="zh-CN" altLang="zh-CN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10" y="3174"/>
              <a:ext cx="13889" cy="1025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indent="0">
                <a:lnSpc>
                  <a:spcPct val="130000"/>
                </a:lnSpc>
                <a:buFont typeface="Arial" panose="020B0604020202020204" pitchFamily="34" charset="0"/>
                <a:buNone/>
              </a:pPr>
              <a:endParaRPr lang="zh-CN" sz="3200" dirty="0"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" name="圆角矩形 1"/>
            <p:cNvSpPr/>
            <p:nvPr/>
          </p:nvSpPr>
          <p:spPr bwMode="auto">
            <a:xfrm>
              <a:off x="1737" y="1754"/>
              <a:ext cx="15532" cy="7676"/>
            </a:xfrm>
            <a:prstGeom prst="roundRect">
              <a:avLst>
                <a:gd name="adj" fmla="val 3926"/>
              </a:avLst>
            </a:prstGeom>
            <a:noFill/>
            <a:ln w="254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90" tIns="45695" rIns="91390" bIns="45695" numCol="1" rtlCol="0" anchor="t" anchorCtr="0" compatLnSpc="1"/>
            <a:lstStyle/>
            <a:p>
              <a:pPr defTabSz="815975"/>
              <a:endParaRPr lang="zh-CN" altLang="en-US"/>
            </a:p>
          </p:txBody>
        </p:sp>
      </p:grpSp>
      <p:sp>
        <p:nvSpPr>
          <p:cNvPr id="17" name="文本框 2"/>
          <p:cNvSpPr txBox="1"/>
          <p:nvPr/>
        </p:nvSpPr>
        <p:spPr>
          <a:xfrm>
            <a:off x="120650" y="20955"/>
            <a:ext cx="303911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8565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项目名称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 flipV="1">
            <a:off x="3517900" y="445770"/>
            <a:ext cx="7016750" cy="7683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110732" tIns="55366" rIns="110732" bIns="55366" anchor="ctr"/>
          <a:lstStyle/>
          <a:p>
            <a:pPr defTabSz="1171575">
              <a:defRPr/>
            </a:pPr>
            <a:endParaRPr lang="zh-CN" altLang="en-US" sz="23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 flipV="1">
            <a:off x="10534479" y="446341"/>
            <a:ext cx="1652327" cy="75603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110732" tIns="55366" rIns="110732" bIns="55366" anchor="ctr"/>
          <a:lstStyle/>
          <a:p>
            <a:pPr defTabSz="1171575">
              <a:defRPr/>
            </a:pPr>
            <a:endParaRPr lang="zh-CN" altLang="en-US" sz="23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graphicFrame>
        <p:nvGraphicFramePr>
          <p:cNvPr id="8" name="表格 7"/>
          <p:cNvGraphicFramePr/>
          <p:nvPr/>
        </p:nvGraphicFramePr>
        <p:xfrm>
          <a:off x="2595880" y="2044065"/>
          <a:ext cx="7180580" cy="415861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179195"/>
                <a:gridCol w="612775"/>
                <a:gridCol w="598805"/>
                <a:gridCol w="1554480"/>
                <a:gridCol w="1560830"/>
                <a:gridCol w="1674495"/>
              </a:tblGrid>
              <a:tr h="341630"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</a:rPr>
                        <a:t>项目名称</a:t>
                      </a:r>
                      <a:endParaRPr lang="en-US" alt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 hMerge="1">
                  <a:tcPr/>
                </a:tc>
                <a:tc gridSpan="4"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</a:rPr>
                        <a:t> </a:t>
                      </a:r>
                      <a:endParaRPr lang="en-US" alt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341630"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</a:rPr>
                        <a:t>项目属性</a:t>
                      </a:r>
                      <a:endParaRPr lang="en-US" alt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 hMerge="1">
                  <a:tcPr/>
                </a:tc>
                <a:tc gridSpan="4"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</a:rPr>
                        <a:t>1.延续项目 □  2.新增项目 □</a:t>
                      </a:r>
                      <a:endParaRPr lang="en-US" alt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342265"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</a:rPr>
                        <a:t>项目类型</a:t>
                      </a:r>
                      <a:endParaRPr lang="en-US" alt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 hMerge="1">
                  <a:tcPr/>
                </a:tc>
                <a:tc gridSpan="4"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</a:rPr>
                        <a:t>1.软件购置 □  2.硬件购置 □  3.服务购置 □</a:t>
                      </a:r>
                      <a:endParaRPr lang="en-US" alt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341630"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</a:rPr>
                        <a:t>预期完成时间</a:t>
                      </a:r>
                      <a:endParaRPr lang="en-US" alt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 hMerge="1">
                  <a:tcPr/>
                </a:tc>
                <a:tc gridSpan="4">
                  <a:txBody>
                    <a:bodyPr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</a:rPr>
                        <a:t>          年       月</a:t>
                      </a:r>
                      <a:endParaRPr 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399415"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200" b="1">
                          <a:solidFill>
                            <a:srgbClr val="002060"/>
                          </a:solidFill>
                        </a:rPr>
                        <a:t>项目预算（万）</a:t>
                      </a:r>
                      <a:endParaRPr lang="zh-CN" alt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 hMerge="1">
                  <a:tcPr/>
                </a:tc>
                <a:tc gridSpan="4"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</a:rPr>
                        <a:t> </a:t>
                      </a:r>
                      <a:endParaRPr lang="en-US" altLang="zh-CN" sz="1200" b="1">
                        <a:solidFill>
                          <a:srgbClr val="002060"/>
                        </a:solidFill>
                      </a:endParaRPr>
                    </a:p>
                    <a:p>
                      <a:pPr indent="0">
                        <a:buNone/>
                      </a:pPr>
                      <a:r>
                        <a:rPr lang="en-US" altLang="zh-CN" sz="1200" b="1">
                          <a:solidFill>
                            <a:srgbClr val="002060"/>
                          </a:solidFill>
                        </a:rPr>
                        <a:t> </a:t>
                      </a:r>
                      <a:endParaRPr lang="en-US" altLang="zh-CN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341630">
                <a:tc rowSpan="7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</a:rPr>
                        <a:t>项目建设单位</a:t>
                      </a:r>
                      <a:endParaRPr lang="en-US" sz="1200" b="1">
                        <a:solidFill>
                          <a:srgbClr val="002060"/>
                        </a:solidFill>
                      </a:endParaRPr>
                    </a:p>
                    <a:p>
                      <a:pPr indent="0" algn="ctr">
                        <a:buNone/>
                      </a:pPr>
                      <a:endParaRPr lang="en-US" alt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</a:rPr>
                        <a:t>单位名称</a:t>
                      </a:r>
                      <a:endParaRPr lang="en-US" alt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 hMerge="1">
                  <a:tcPr/>
                </a:tc>
                <a:tc gridSpan="3"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</a:rPr>
                        <a:t> </a:t>
                      </a:r>
                      <a:endParaRPr lang="en-US" alt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 hMerge="1">
                  <a:tcPr/>
                </a:tc>
                <a:tc hMerge="1">
                  <a:tcPr/>
                </a:tc>
              </a:tr>
              <a:tr h="341630">
                <a:tc vMerge="1">
                  <a:tcPr/>
                </a:tc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</a:rPr>
                        <a:t>负责人</a:t>
                      </a:r>
                      <a:endParaRPr lang="en-US" alt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 hMerge="1">
                  <a:tcPr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</a:rPr>
                        <a:t> </a:t>
                      </a:r>
                      <a:endParaRPr lang="en-US" alt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</a:rPr>
                        <a:t>职务</a:t>
                      </a:r>
                      <a:endParaRPr lang="en-US" alt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/>
                        <a:t> </a:t>
                      </a:r>
                      <a:endParaRPr lang="en-US" altLang="en-US" sz="1200"/>
                    </a:p>
                  </a:txBody>
                  <a:tcPr marL="68580" marR="68580" marT="0" marB="0" vert="horz" anchor="ctr" anchorCtr="0"/>
                </a:tc>
              </a:tr>
              <a:tr h="341630">
                <a:tc vMerge="1">
                  <a:tcPr/>
                </a:tc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</a:rPr>
                        <a:t>固定电话</a:t>
                      </a:r>
                      <a:endParaRPr lang="en-US" alt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 hMerge="1">
                  <a:tcPr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</a:rPr>
                        <a:t> </a:t>
                      </a:r>
                      <a:endParaRPr lang="en-US" alt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</a:rPr>
                        <a:t>移动电话</a:t>
                      </a:r>
                      <a:endParaRPr lang="en-US" alt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/>
                        <a:t> </a:t>
                      </a:r>
                      <a:endParaRPr lang="en-US" altLang="en-US" sz="1200"/>
                    </a:p>
                  </a:txBody>
                  <a:tcPr marL="68580" marR="68580" marT="0" marB="0" vert="horz" anchor="ctr" anchorCtr="0"/>
                </a:tc>
              </a:tr>
              <a:tr h="341630">
                <a:tc vMerge="1">
                  <a:tcPr/>
                </a:tc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</a:rPr>
                        <a:t>电子信箱</a:t>
                      </a:r>
                      <a:endParaRPr lang="en-US" alt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 hMerge="1">
                  <a:tcPr/>
                </a:tc>
                <a:tc gridSpan="3"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</a:rPr>
                        <a:t> </a:t>
                      </a:r>
                      <a:endParaRPr lang="en-US" alt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 hMerge="1">
                  <a:tcPr/>
                </a:tc>
                <a:tc hMerge="1">
                  <a:tcPr/>
                </a:tc>
              </a:tr>
              <a:tr h="342265">
                <a:tc vMerge="1">
                  <a:tcPr/>
                </a:tc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</a:rPr>
                        <a:t>联系人姓名</a:t>
                      </a:r>
                      <a:endParaRPr lang="en-US" alt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 hMerge="1">
                  <a:tcPr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</a:rPr>
                        <a:t> </a:t>
                      </a:r>
                      <a:endParaRPr lang="en-US" alt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</a:rPr>
                        <a:t>职务</a:t>
                      </a:r>
                      <a:endParaRPr lang="en-US" alt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/>
                        <a:t> </a:t>
                      </a:r>
                      <a:endParaRPr lang="en-US" altLang="en-US" sz="1200"/>
                    </a:p>
                  </a:txBody>
                  <a:tcPr marL="68580" marR="68580" marT="0" marB="0" vert="horz" anchor="ctr" anchorCtr="0"/>
                </a:tc>
              </a:tr>
              <a:tr h="341630">
                <a:tc vMerge="1">
                  <a:tcPr/>
                </a:tc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</a:rPr>
                        <a:t>固定电话</a:t>
                      </a:r>
                      <a:endParaRPr lang="en-US" alt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 hMerge="1">
                  <a:tcPr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</a:rPr>
                        <a:t> </a:t>
                      </a:r>
                      <a:endParaRPr lang="en-US" alt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</a:rPr>
                        <a:t>移动电话</a:t>
                      </a:r>
                      <a:endParaRPr lang="en-US" alt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/>
                        <a:t> </a:t>
                      </a:r>
                      <a:endParaRPr lang="en-US" altLang="en-US" sz="1200"/>
                    </a:p>
                  </a:txBody>
                  <a:tcPr marL="68580" marR="68580" marT="0" marB="0" vert="horz" anchor="ctr" anchorCtr="0"/>
                </a:tc>
              </a:tr>
              <a:tr h="341630">
                <a:tc vMerge="1">
                  <a:tcPr/>
                </a:tc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2060"/>
                          </a:solidFill>
                        </a:rPr>
                        <a:t>电子信箱</a:t>
                      </a:r>
                      <a:endParaRPr lang="en-US" alt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 hMerge="1">
                  <a:tcPr/>
                </a:tc>
                <a:tc gridSpan="3">
                  <a:txBody>
                    <a:bodyPr/>
                    <a:p>
                      <a:pPr indent="0">
                        <a:buNone/>
                      </a:pPr>
                      <a:endParaRPr lang="en-US" altLang="en-US" sz="1200" b="1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 vert="horz" anchor="ctr" anchorCtr="0"/>
                </a:tc>
                <a:tc hMerge="1">
                  <a:tcPr/>
                </a:tc>
                <a:tc hMerge="1"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ndAc>
          <p:endSnd/>
        </p:sndAc>
      </p:transition>
    </mc:Choice>
    <mc:Fallback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75920" y="1132840"/>
            <a:ext cx="11247755" cy="5462905"/>
            <a:chOff x="1737" y="1754"/>
            <a:chExt cx="15532" cy="7676"/>
          </a:xfrm>
        </p:grpSpPr>
        <p:sp>
          <p:nvSpPr>
            <p:cNvPr id="3" name="矩形 2"/>
            <p:cNvSpPr/>
            <p:nvPr/>
          </p:nvSpPr>
          <p:spPr>
            <a:xfrm>
              <a:off x="2436" y="2546"/>
              <a:ext cx="14256" cy="640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4" tIns="45712" rIns="91424" bIns="45712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710" y="2171"/>
              <a:ext cx="3635" cy="73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4" tIns="45712" rIns="91424" bIns="45712" rtlCol="0" anchor="ctr"/>
            <a:lstStyle/>
            <a:p>
              <a:pPr algn="ctr"/>
              <a:r>
                <a:rPr lang="zh-CN" altLang="zh-CN" sz="2400" b="1">
                  <a:latin typeface="微软雅黑" panose="020B0503020204020204" charset="-122"/>
                  <a:ea typeface="微软雅黑" panose="020B0503020204020204" charset="-122"/>
                </a:rPr>
                <a:t>必要性</a:t>
              </a:r>
              <a:endParaRPr lang="zh-CN" altLang="zh-CN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10" y="3174"/>
              <a:ext cx="13889" cy="2824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marL="457200" indent="-45720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zh-CN" sz="3200" dirty="0">
                  <a:solidFill>
                    <a:schemeClr val="tx2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说明项目实施的立项依据（学校规划、业务需求、解决师生难点痛点）及对促进学校信息化发展的意义与作用</a:t>
              </a:r>
              <a:endParaRPr lang="zh-CN" sz="3200" dirty="0"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" name="圆角矩形 1"/>
            <p:cNvSpPr/>
            <p:nvPr/>
          </p:nvSpPr>
          <p:spPr bwMode="auto">
            <a:xfrm>
              <a:off x="1737" y="1754"/>
              <a:ext cx="15532" cy="7676"/>
            </a:xfrm>
            <a:prstGeom prst="roundRect">
              <a:avLst>
                <a:gd name="adj" fmla="val 3926"/>
              </a:avLst>
            </a:prstGeom>
            <a:noFill/>
            <a:ln w="254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90" tIns="45695" rIns="91390" bIns="45695" numCol="1" rtlCol="0" anchor="t" anchorCtr="0" compatLnSpc="1"/>
            <a:lstStyle/>
            <a:p>
              <a:pPr defTabSz="815975"/>
              <a:endParaRPr lang="zh-CN" altLang="en-US"/>
            </a:p>
          </p:txBody>
        </p:sp>
      </p:grpSp>
      <p:sp>
        <p:nvSpPr>
          <p:cNvPr id="17" name="文本框 2"/>
          <p:cNvSpPr txBox="1"/>
          <p:nvPr/>
        </p:nvSpPr>
        <p:spPr>
          <a:xfrm>
            <a:off x="120650" y="20955"/>
            <a:ext cx="303911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8565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项目名称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 flipV="1">
            <a:off x="3517900" y="445770"/>
            <a:ext cx="7016750" cy="7683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110732" tIns="55366" rIns="110732" bIns="55366" anchor="ctr"/>
          <a:lstStyle/>
          <a:p>
            <a:pPr defTabSz="1171575">
              <a:defRPr/>
            </a:pPr>
            <a:endParaRPr lang="zh-CN" altLang="en-US" sz="23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 flipV="1">
            <a:off x="10534479" y="446341"/>
            <a:ext cx="1652327" cy="75603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110732" tIns="55366" rIns="110732" bIns="55366" anchor="ctr"/>
          <a:lstStyle/>
          <a:p>
            <a:pPr defTabSz="1171575">
              <a:defRPr/>
            </a:pPr>
            <a:endParaRPr lang="zh-CN" altLang="en-US" sz="2300" kern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ndAc>
          <p:endSnd/>
        </p:sndAc>
      </p:transition>
    </mc:Choice>
    <mc:Fallback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75920" y="1132840"/>
            <a:ext cx="11247755" cy="5462905"/>
            <a:chOff x="1737" y="1754"/>
            <a:chExt cx="15532" cy="7676"/>
          </a:xfrm>
        </p:grpSpPr>
        <p:sp>
          <p:nvSpPr>
            <p:cNvPr id="3" name="矩形 2"/>
            <p:cNvSpPr/>
            <p:nvPr/>
          </p:nvSpPr>
          <p:spPr>
            <a:xfrm>
              <a:off x="2436" y="2546"/>
              <a:ext cx="14256" cy="640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4" tIns="45712" rIns="91424" bIns="45712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710" y="2171"/>
              <a:ext cx="3635" cy="73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4" tIns="45712" rIns="91424" bIns="45712" rtlCol="0" anchor="ctr"/>
            <a:lstStyle/>
            <a:p>
              <a:pPr algn="ctr"/>
              <a:r>
                <a:rPr lang="zh-CN" altLang="zh-CN" sz="2400" b="1">
                  <a:latin typeface="微软雅黑" panose="020B0503020204020204" charset="-122"/>
                  <a:ea typeface="微软雅黑" panose="020B0503020204020204" charset="-122"/>
                </a:rPr>
                <a:t>建设目标</a:t>
              </a:r>
              <a:endParaRPr lang="zh-CN" altLang="zh-CN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10" y="3174"/>
              <a:ext cx="13889" cy="1025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marL="457200" indent="-45720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zh-CN" sz="3200" dirty="0">
                  <a:solidFill>
                    <a:schemeClr val="tx2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描述通过该项目将实现的目标有哪些？</a:t>
              </a:r>
              <a:endParaRPr lang="zh-CN" sz="3200" dirty="0"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" name="圆角矩形 1"/>
            <p:cNvSpPr/>
            <p:nvPr/>
          </p:nvSpPr>
          <p:spPr bwMode="auto">
            <a:xfrm>
              <a:off x="1737" y="1754"/>
              <a:ext cx="15532" cy="7676"/>
            </a:xfrm>
            <a:prstGeom prst="roundRect">
              <a:avLst>
                <a:gd name="adj" fmla="val 3926"/>
              </a:avLst>
            </a:prstGeom>
            <a:noFill/>
            <a:ln w="254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90" tIns="45695" rIns="91390" bIns="45695" numCol="1" rtlCol="0" anchor="t" anchorCtr="0" compatLnSpc="1"/>
            <a:lstStyle/>
            <a:p>
              <a:pPr defTabSz="815975"/>
              <a:endParaRPr lang="zh-CN" altLang="en-US"/>
            </a:p>
          </p:txBody>
        </p:sp>
      </p:grpSp>
      <p:sp>
        <p:nvSpPr>
          <p:cNvPr id="17" name="文本框 2"/>
          <p:cNvSpPr txBox="1"/>
          <p:nvPr/>
        </p:nvSpPr>
        <p:spPr>
          <a:xfrm>
            <a:off x="120650" y="20955"/>
            <a:ext cx="303911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8565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项目名称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 flipV="1">
            <a:off x="3517900" y="445770"/>
            <a:ext cx="7016750" cy="7683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110732" tIns="55366" rIns="110732" bIns="55366" anchor="ctr"/>
          <a:lstStyle/>
          <a:p>
            <a:pPr defTabSz="1171575">
              <a:defRPr/>
            </a:pPr>
            <a:endParaRPr lang="zh-CN" altLang="en-US" sz="23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 flipV="1">
            <a:off x="10534479" y="446341"/>
            <a:ext cx="1652327" cy="75603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110732" tIns="55366" rIns="110732" bIns="55366" anchor="ctr"/>
          <a:lstStyle/>
          <a:p>
            <a:pPr defTabSz="1171575">
              <a:defRPr/>
            </a:pPr>
            <a:endParaRPr lang="zh-CN" altLang="en-US" sz="2300" kern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ndAc>
          <p:endSnd/>
        </p:sndAc>
      </p:transition>
    </mc:Choice>
    <mc:Fallback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75920" y="1132840"/>
            <a:ext cx="11247755" cy="5462905"/>
            <a:chOff x="1737" y="1754"/>
            <a:chExt cx="15532" cy="7676"/>
          </a:xfrm>
        </p:grpSpPr>
        <p:sp>
          <p:nvSpPr>
            <p:cNvPr id="3" name="矩形 2"/>
            <p:cNvSpPr/>
            <p:nvPr/>
          </p:nvSpPr>
          <p:spPr>
            <a:xfrm>
              <a:off x="2436" y="2546"/>
              <a:ext cx="14256" cy="640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4" tIns="45712" rIns="91424" bIns="45712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710" y="2171"/>
              <a:ext cx="3635" cy="73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4" tIns="45712" rIns="91424" bIns="45712" rtlCol="0" anchor="ctr"/>
            <a:lstStyle/>
            <a:p>
              <a:pPr algn="ctr"/>
              <a:r>
                <a:rPr lang="zh-CN" altLang="zh-CN" sz="2400" b="1">
                  <a:latin typeface="微软雅黑" panose="020B0503020204020204" charset="-122"/>
                  <a:ea typeface="微软雅黑" panose="020B0503020204020204" charset="-122"/>
                </a:rPr>
                <a:t>可行性分析</a:t>
              </a:r>
              <a:endParaRPr lang="zh-CN" altLang="zh-CN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10" y="3174"/>
              <a:ext cx="13889" cy="3723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marL="457200" indent="-45720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zh-CN" sz="3200" dirty="0">
                  <a:solidFill>
                    <a:schemeClr val="tx2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说明项目建设的主要思路与设想（其他高校相近实施案例），项目预算的合理性及可靠性分析（单台套10万以上设备或成熟软件须提供三家以上报价单，定制软件或服务须提供相关咨询情况说明）</a:t>
              </a:r>
              <a:endParaRPr lang="zh-CN" sz="3200" dirty="0"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" name="圆角矩形 1"/>
            <p:cNvSpPr/>
            <p:nvPr/>
          </p:nvSpPr>
          <p:spPr bwMode="auto">
            <a:xfrm>
              <a:off x="1737" y="1754"/>
              <a:ext cx="15532" cy="7676"/>
            </a:xfrm>
            <a:prstGeom prst="roundRect">
              <a:avLst>
                <a:gd name="adj" fmla="val 3926"/>
              </a:avLst>
            </a:prstGeom>
            <a:noFill/>
            <a:ln w="254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90" tIns="45695" rIns="91390" bIns="45695" numCol="1" rtlCol="0" anchor="t" anchorCtr="0" compatLnSpc="1"/>
            <a:lstStyle/>
            <a:p>
              <a:pPr defTabSz="815975"/>
              <a:endParaRPr lang="zh-CN" altLang="en-US"/>
            </a:p>
          </p:txBody>
        </p:sp>
      </p:grpSp>
      <p:sp>
        <p:nvSpPr>
          <p:cNvPr id="17" name="文本框 2"/>
          <p:cNvSpPr txBox="1"/>
          <p:nvPr/>
        </p:nvSpPr>
        <p:spPr>
          <a:xfrm>
            <a:off x="120650" y="20955"/>
            <a:ext cx="303911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8565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项目名称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 flipV="1">
            <a:off x="3517900" y="445770"/>
            <a:ext cx="7016750" cy="7683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110732" tIns="55366" rIns="110732" bIns="55366" anchor="ctr"/>
          <a:lstStyle/>
          <a:p>
            <a:pPr defTabSz="1171575">
              <a:defRPr/>
            </a:pPr>
            <a:endParaRPr lang="zh-CN" altLang="en-US" sz="23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 flipV="1">
            <a:off x="10534479" y="446341"/>
            <a:ext cx="1652327" cy="75603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110732" tIns="55366" rIns="110732" bIns="55366" anchor="ctr"/>
          <a:lstStyle/>
          <a:p>
            <a:pPr defTabSz="1171575">
              <a:defRPr/>
            </a:pPr>
            <a:endParaRPr lang="zh-CN" altLang="en-US" sz="2300" kern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ndAc>
          <p:endSnd/>
        </p:sndAc>
      </p:transition>
    </mc:Choice>
    <mc:Fallback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75920" y="1132840"/>
            <a:ext cx="11247755" cy="5462905"/>
            <a:chOff x="1737" y="1754"/>
            <a:chExt cx="15532" cy="7676"/>
          </a:xfrm>
        </p:grpSpPr>
        <p:sp>
          <p:nvSpPr>
            <p:cNvPr id="3" name="矩形 2"/>
            <p:cNvSpPr/>
            <p:nvPr/>
          </p:nvSpPr>
          <p:spPr>
            <a:xfrm>
              <a:off x="2436" y="2546"/>
              <a:ext cx="14256" cy="640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4" tIns="45712" rIns="91424" bIns="45712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710" y="2171"/>
              <a:ext cx="3635" cy="73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4" tIns="45712" rIns="91424" bIns="45712" rtlCol="0" anchor="ctr"/>
            <a:lstStyle/>
            <a:p>
              <a:pPr algn="ctr"/>
              <a:r>
                <a:rPr lang="zh-CN" altLang="zh-CN" sz="2400" b="1">
                  <a:latin typeface="微软雅黑" panose="020B0503020204020204" charset="-122"/>
                  <a:ea typeface="微软雅黑" panose="020B0503020204020204" charset="-122"/>
                </a:rPr>
                <a:t>建设内容</a:t>
              </a:r>
              <a:endParaRPr lang="zh-CN" altLang="zh-CN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10" y="3174"/>
              <a:ext cx="13889" cy="2824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marL="457200" indent="-45720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zh-CN" sz="3200" dirty="0">
                  <a:solidFill>
                    <a:schemeClr val="tx2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说明项目建设的主要任务（开发的模块）和用途，软件项目须写明该系统需要哪些业务部门提供哪些具体数据，可以提供哪些数据给哪些业务部门？</a:t>
              </a:r>
              <a:endParaRPr lang="zh-CN" sz="3200" dirty="0"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" name="圆角矩形 1"/>
            <p:cNvSpPr/>
            <p:nvPr/>
          </p:nvSpPr>
          <p:spPr bwMode="auto">
            <a:xfrm>
              <a:off x="1737" y="1754"/>
              <a:ext cx="15532" cy="7676"/>
            </a:xfrm>
            <a:prstGeom prst="roundRect">
              <a:avLst>
                <a:gd name="adj" fmla="val 3926"/>
              </a:avLst>
            </a:prstGeom>
            <a:noFill/>
            <a:ln w="254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90" tIns="45695" rIns="91390" bIns="45695" numCol="1" rtlCol="0" anchor="t" anchorCtr="0" compatLnSpc="1"/>
            <a:lstStyle/>
            <a:p>
              <a:pPr defTabSz="815975"/>
              <a:endParaRPr lang="zh-CN" altLang="en-US"/>
            </a:p>
          </p:txBody>
        </p:sp>
      </p:grpSp>
      <p:sp>
        <p:nvSpPr>
          <p:cNvPr id="17" name="文本框 2"/>
          <p:cNvSpPr txBox="1"/>
          <p:nvPr/>
        </p:nvSpPr>
        <p:spPr>
          <a:xfrm>
            <a:off x="120650" y="20955"/>
            <a:ext cx="303911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8565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项目名称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 flipV="1">
            <a:off x="3517900" y="445770"/>
            <a:ext cx="7016750" cy="7683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110732" tIns="55366" rIns="110732" bIns="55366" anchor="ctr"/>
          <a:lstStyle/>
          <a:p>
            <a:pPr defTabSz="1171575">
              <a:defRPr/>
            </a:pPr>
            <a:endParaRPr lang="zh-CN" altLang="en-US" sz="23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 flipV="1">
            <a:off x="10534479" y="446341"/>
            <a:ext cx="1652327" cy="75603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110732" tIns="55366" rIns="110732" bIns="55366" anchor="ctr"/>
          <a:lstStyle/>
          <a:p>
            <a:pPr defTabSz="1171575">
              <a:defRPr/>
            </a:pPr>
            <a:endParaRPr lang="zh-CN" altLang="en-US" sz="2300" kern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ndAc>
          <p:endSnd/>
        </p:sndAc>
      </p:transition>
    </mc:Choice>
    <mc:Fallback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75920" y="1132840"/>
            <a:ext cx="11247755" cy="5462905"/>
            <a:chOff x="1737" y="1754"/>
            <a:chExt cx="15532" cy="7676"/>
          </a:xfrm>
        </p:grpSpPr>
        <p:sp>
          <p:nvSpPr>
            <p:cNvPr id="3" name="矩形 2"/>
            <p:cNvSpPr/>
            <p:nvPr/>
          </p:nvSpPr>
          <p:spPr>
            <a:xfrm>
              <a:off x="2436" y="2546"/>
              <a:ext cx="14256" cy="640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4" tIns="45712" rIns="91424" bIns="45712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710" y="2171"/>
              <a:ext cx="4718" cy="73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4" tIns="45712" rIns="91424" bIns="45712" rtlCol="0" anchor="ctr"/>
            <a:lstStyle/>
            <a:p>
              <a:pPr algn="ctr"/>
              <a:r>
                <a:rPr lang="zh-CN" altLang="zh-CN" sz="2400" b="1">
                  <a:latin typeface="微软雅黑" panose="020B0503020204020204" charset="-122"/>
                  <a:ea typeface="微软雅黑" panose="020B0503020204020204" charset="-122"/>
                </a:rPr>
                <a:t>项目进度及计划安排</a:t>
              </a:r>
              <a:endParaRPr lang="zh-CN" altLang="zh-CN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10" y="3174"/>
              <a:ext cx="13889" cy="1025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marL="457200" indent="-45720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zh-CN" sz="3200" dirty="0">
                  <a:solidFill>
                    <a:schemeClr val="tx2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分阶段说明项目进度安排计划，并说明项目实施期限。</a:t>
              </a:r>
              <a:endParaRPr lang="zh-CN" sz="3200" dirty="0"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" name="圆角矩形 1"/>
            <p:cNvSpPr/>
            <p:nvPr/>
          </p:nvSpPr>
          <p:spPr bwMode="auto">
            <a:xfrm>
              <a:off x="1737" y="1754"/>
              <a:ext cx="15532" cy="7676"/>
            </a:xfrm>
            <a:prstGeom prst="roundRect">
              <a:avLst>
                <a:gd name="adj" fmla="val 3926"/>
              </a:avLst>
            </a:prstGeom>
            <a:noFill/>
            <a:ln w="254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90" tIns="45695" rIns="91390" bIns="45695" numCol="1" rtlCol="0" anchor="t" anchorCtr="0" compatLnSpc="1"/>
            <a:lstStyle/>
            <a:p>
              <a:pPr defTabSz="815975"/>
              <a:endParaRPr lang="zh-CN" altLang="en-US"/>
            </a:p>
          </p:txBody>
        </p:sp>
      </p:grpSp>
      <p:sp>
        <p:nvSpPr>
          <p:cNvPr id="17" name="文本框 2"/>
          <p:cNvSpPr txBox="1"/>
          <p:nvPr/>
        </p:nvSpPr>
        <p:spPr>
          <a:xfrm>
            <a:off x="120650" y="20955"/>
            <a:ext cx="303911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8565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项目名称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 flipV="1">
            <a:off x="3517900" y="445770"/>
            <a:ext cx="7016750" cy="7683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110732" tIns="55366" rIns="110732" bIns="55366" anchor="ctr"/>
          <a:lstStyle/>
          <a:p>
            <a:pPr defTabSz="1171575">
              <a:defRPr/>
            </a:pPr>
            <a:endParaRPr lang="zh-CN" altLang="en-US" sz="23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 flipV="1">
            <a:off x="10534479" y="446341"/>
            <a:ext cx="1652327" cy="75603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110732" tIns="55366" rIns="110732" bIns="55366" anchor="ctr"/>
          <a:lstStyle/>
          <a:p>
            <a:pPr defTabSz="1171575">
              <a:defRPr/>
            </a:pPr>
            <a:endParaRPr lang="zh-CN" altLang="en-US" sz="2300" kern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ndAc>
          <p:endSnd/>
        </p:sndAc>
      </p:transition>
    </mc:Choice>
    <mc:Fallback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75920" y="1132840"/>
            <a:ext cx="11247755" cy="5462905"/>
            <a:chOff x="1737" y="1754"/>
            <a:chExt cx="15532" cy="7676"/>
          </a:xfrm>
        </p:grpSpPr>
        <p:sp>
          <p:nvSpPr>
            <p:cNvPr id="3" name="矩形 2"/>
            <p:cNvSpPr/>
            <p:nvPr/>
          </p:nvSpPr>
          <p:spPr>
            <a:xfrm>
              <a:off x="2436" y="2546"/>
              <a:ext cx="14256" cy="640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4" tIns="45712" rIns="91424" bIns="45712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710" y="2171"/>
              <a:ext cx="4718" cy="73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4" tIns="45712" rIns="91424" bIns="45712" rtlCol="0" anchor="ctr"/>
            <a:lstStyle/>
            <a:p>
              <a:pPr algn="ctr"/>
              <a:r>
                <a:rPr lang="zh-CN" altLang="zh-CN" sz="2400" b="1">
                  <a:latin typeface="微软雅黑" panose="020B0503020204020204" charset="-122"/>
                  <a:ea typeface="微软雅黑" panose="020B0503020204020204" charset="-122"/>
                </a:rPr>
                <a:t>预期产出绩效</a:t>
              </a:r>
              <a:endParaRPr lang="zh-CN" altLang="zh-CN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10" y="3174"/>
              <a:ext cx="13889" cy="2824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marL="457200" indent="-45720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zh-CN" sz="3200" dirty="0">
                  <a:solidFill>
                    <a:schemeClr val="tx2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根据各建设内容逐项进行预期绩效分析，如应对哪些规划任务，能为哪些群体提供了哪些服务，优化哪些管理等。</a:t>
              </a:r>
              <a:endParaRPr lang="zh-CN" sz="3200" dirty="0"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" name="圆角矩形 1"/>
            <p:cNvSpPr/>
            <p:nvPr/>
          </p:nvSpPr>
          <p:spPr bwMode="auto">
            <a:xfrm>
              <a:off x="1737" y="1754"/>
              <a:ext cx="15532" cy="7676"/>
            </a:xfrm>
            <a:prstGeom prst="roundRect">
              <a:avLst>
                <a:gd name="adj" fmla="val 3926"/>
              </a:avLst>
            </a:prstGeom>
            <a:noFill/>
            <a:ln w="254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90" tIns="45695" rIns="91390" bIns="45695" numCol="1" rtlCol="0" anchor="t" anchorCtr="0" compatLnSpc="1"/>
            <a:lstStyle/>
            <a:p>
              <a:pPr defTabSz="815975"/>
              <a:endParaRPr lang="zh-CN" altLang="en-US"/>
            </a:p>
          </p:txBody>
        </p:sp>
      </p:grpSp>
      <p:sp>
        <p:nvSpPr>
          <p:cNvPr id="17" name="文本框 2"/>
          <p:cNvSpPr txBox="1"/>
          <p:nvPr/>
        </p:nvSpPr>
        <p:spPr>
          <a:xfrm>
            <a:off x="120650" y="20955"/>
            <a:ext cx="303911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8565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项目名称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 flipV="1">
            <a:off x="3517900" y="445770"/>
            <a:ext cx="7016750" cy="7683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110732" tIns="55366" rIns="110732" bIns="55366" anchor="ctr"/>
          <a:lstStyle/>
          <a:p>
            <a:pPr defTabSz="1171575">
              <a:defRPr/>
            </a:pPr>
            <a:endParaRPr lang="zh-CN" altLang="en-US" sz="23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 flipV="1">
            <a:off x="10534479" y="446341"/>
            <a:ext cx="1652327" cy="75603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110732" tIns="55366" rIns="110732" bIns="55366" anchor="ctr"/>
          <a:lstStyle/>
          <a:p>
            <a:pPr defTabSz="1171575">
              <a:defRPr/>
            </a:pPr>
            <a:endParaRPr lang="zh-CN" altLang="en-US" sz="2300" kern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ndAc>
          <p:endSnd/>
        </p:sndAc>
      </p:transition>
    </mc:Choice>
    <mc:Fallback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75920" y="1132840"/>
            <a:ext cx="11247755" cy="5462905"/>
            <a:chOff x="1737" y="1754"/>
            <a:chExt cx="15532" cy="7676"/>
          </a:xfrm>
        </p:grpSpPr>
        <p:sp>
          <p:nvSpPr>
            <p:cNvPr id="3" name="矩形 2"/>
            <p:cNvSpPr/>
            <p:nvPr/>
          </p:nvSpPr>
          <p:spPr>
            <a:xfrm>
              <a:off x="2436" y="2546"/>
              <a:ext cx="14256" cy="640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4" tIns="45712" rIns="91424" bIns="45712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710" y="2171"/>
              <a:ext cx="4718" cy="73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4" tIns="45712" rIns="91424" bIns="45712" rtlCol="0" anchor="ctr"/>
            <a:lstStyle/>
            <a:p>
              <a:pPr algn="ctr"/>
              <a:r>
                <a:rPr lang="zh-CN" altLang="zh-CN" sz="2400" b="1">
                  <a:latin typeface="微软雅黑" panose="020B0503020204020204" charset="-122"/>
                  <a:ea typeface="微软雅黑" panose="020B0503020204020204" charset="-122"/>
                </a:rPr>
                <a:t>项目预算</a:t>
              </a:r>
              <a:endParaRPr lang="zh-CN" altLang="zh-CN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10" y="3174"/>
              <a:ext cx="13889" cy="1025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marL="457200" indent="-45720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endParaRPr lang="zh-CN" sz="3200" dirty="0">
                <a:solidFill>
                  <a:schemeClr val="tx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" name="圆角矩形 1"/>
            <p:cNvSpPr/>
            <p:nvPr/>
          </p:nvSpPr>
          <p:spPr bwMode="auto">
            <a:xfrm>
              <a:off x="1737" y="1754"/>
              <a:ext cx="15532" cy="7676"/>
            </a:xfrm>
            <a:prstGeom prst="roundRect">
              <a:avLst>
                <a:gd name="adj" fmla="val 3926"/>
              </a:avLst>
            </a:prstGeom>
            <a:noFill/>
            <a:ln w="254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90" tIns="45695" rIns="91390" bIns="45695" numCol="1" rtlCol="0" anchor="t" anchorCtr="0" compatLnSpc="1"/>
            <a:lstStyle/>
            <a:p>
              <a:pPr defTabSz="815975"/>
              <a:endParaRPr lang="zh-CN" altLang="en-US"/>
            </a:p>
          </p:txBody>
        </p:sp>
      </p:grpSp>
      <p:sp>
        <p:nvSpPr>
          <p:cNvPr id="17" name="文本框 2"/>
          <p:cNvSpPr txBox="1"/>
          <p:nvPr/>
        </p:nvSpPr>
        <p:spPr>
          <a:xfrm>
            <a:off x="120650" y="20955"/>
            <a:ext cx="303911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8565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项目名称</a:t>
            </a:r>
            <a:endParaRPr lang="zh-CN" altLang="en-US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 flipV="1">
            <a:off x="3517900" y="445770"/>
            <a:ext cx="7016750" cy="7683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110732" tIns="55366" rIns="110732" bIns="55366" anchor="ctr"/>
          <a:lstStyle/>
          <a:p>
            <a:pPr defTabSz="1171575">
              <a:defRPr/>
            </a:pPr>
            <a:endParaRPr lang="zh-CN" altLang="en-US" sz="23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 flipV="1">
            <a:off x="10534479" y="446341"/>
            <a:ext cx="1652327" cy="75603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lIns="110732" tIns="55366" rIns="110732" bIns="55366" anchor="ctr"/>
          <a:lstStyle/>
          <a:p>
            <a:pPr defTabSz="1171575">
              <a:defRPr/>
            </a:pPr>
            <a:endParaRPr lang="zh-CN" altLang="en-US" sz="2300" kern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>
        <p:sndAc>
          <p:endSnd/>
        </p:sndAc>
      </p:transition>
    </mc:Choice>
    <mc:Fallback>
      <p:transition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p">
      <a:majorFont>
        <a:latin typeface="Segoe UI Black"/>
        <a:ea typeface="微软雅黑"/>
        <a:cs typeface=""/>
      </a:majorFont>
      <a:minorFont>
        <a:latin typeface="Segoe UI Black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865</Words>
  <Application>WPS 演示</Application>
  <PresentationFormat>宽屏</PresentationFormat>
  <Paragraphs>205</Paragraphs>
  <Slides>10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方正小标宋简体</vt:lpstr>
      <vt:lpstr>Segoe UI Black</vt:lpstr>
      <vt:lpstr>Arial Unicode MS</vt:lpstr>
      <vt:lpstr>Calibri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刘军霞</cp:lastModifiedBy>
  <cp:revision>12</cp:revision>
  <dcterms:created xsi:type="dcterms:W3CDTF">2019-07-02T08:30:00Z</dcterms:created>
  <dcterms:modified xsi:type="dcterms:W3CDTF">2023-04-19T15:10:23Z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2052-11.8.2.8621</vt:lpwstr>
  </property>
</Properties>
</file>